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7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85" r:id="rId6"/>
    <p:sldId id="286" r:id="rId7"/>
    <p:sldId id="271" r:id="rId8"/>
    <p:sldId id="265" r:id="rId9"/>
    <p:sldId id="288" r:id="rId10"/>
    <p:sldId id="261" r:id="rId11"/>
    <p:sldId id="295" r:id="rId12"/>
    <p:sldId id="292" r:id="rId13"/>
    <p:sldId id="298" r:id="rId14"/>
    <p:sldId id="301" r:id="rId15"/>
    <p:sldId id="289" r:id="rId16"/>
    <p:sldId id="299" r:id="rId17"/>
    <p:sldId id="300" r:id="rId18"/>
    <p:sldId id="262" r:id="rId19"/>
    <p:sldId id="302" r:id="rId20"/>
    <p:sldId id="304" r:id="rId21"/>
    <p:sldId id="306" r:id="rId22"/>
    <p:sldId id="307" r:id="rId23"/>
    <p:sldId id="263" r:id="rId24"/>
    <p:sldId id="296" r:id="rId25"/>
    <p:sldId id="260" r:id="rId26"/>
    <p:sldId id="303" r:id="rId27"/>
    <p:sldId id="287" r:id="rId28"/>
    <p:sldId id="293" r:id="rId29"/>
    <p:sldId id="294" r:id="rId30"/>
  </p:sldIdLst>
  <p:sldSz cx="9144000" cy="5143500" type="screen16x9"/>
  <p:notesSz cx="6858000" cy="9144000"/>
  <p:embeddedFontLst>
    <p:embeddedFont>
      <p:font typeface="Montserrat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CDC4"/>
    <a:srgbClr val="D496FF"/>
    <a:srgbClr val="BBAAFF"/>
    <a:srgbClr val="FD6DFF"/>
    <a:srgbClr val="D396FF"/>
    <a:srgbClr val="ACB7FF"/>
    <a:srgbClr val="00EFFF"/>
    <a:srgbClr val="2B01FC"/>
    <a:srgbClr val="00FF7D"/>
    <a:srgbClr val="FF8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11E95A-CA02-4DD2-B3AE-B5CEAF39A960}">
  <a:tblStyle styleId="{6D11E95A-CA02-4DD2-B3AE-B5CEAF39A9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8264"/>
    <p:restoredTop sz="94588"/>
  </p:normalViewPr>
  <p:slideViewPr>
    <p:cSldViewPr snapToGrid="0" snapToObjects="1">
      <p:cViewPr>
        <p:scale>
          <a:sx n="130" d="100"/>
          <a:sy n="130" d="100"/>
        </p:scale>
        <p:origin x="-17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jpeg>
</file>

<file path=ppt/media/image22.tiff>
</file>

<file path=ppt/media/image23.tiff>
</file>

<file path=ppt/media/image24.tiff>
</file>

<file path=ppt/media/image27.tiff>
</file>

<file path=ppt/media/image3.jpeg>
</file>

<file path=ppt/media/image31.tiff>
</file>

<file path=ppt/media/image32.tiff>
</file>

<file path=ppt/media/image33.tiff>
</file>

<file path=ppt/media/image34.tiff>
</file>

<file path=ppt/media/image4.jpeg>
</file>

<file path=ppt/media/image43.tiff>
</file>

<file path=ppt/media/image44.tiff>
</file>

<file path=ppt/media/image45.png>
</file>

<file path=ppt/media/image46.tiff>
</file>

<file path=ppt/media/image5.jpeg>
</file>

<file path=ppt/media/image6.jpe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655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250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8567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25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3575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5914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980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388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22828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031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9074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4264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480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60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16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7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456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86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101100" y="2863389"/>
            <a:ext cx="24465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400" b="1">
                  <a:solidFill>
                    <a:schemeClr val="dk1"/>
                  </a:solidFill>
                </a:rPr>
                <a:t>‘’</a:t>
              </a:r>
              <a:endParaRPr sz="9400" b="1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836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13" Type="http://schemas.openxmlformats.org/officeDocument/2006/relationships/image" Target="../media/image34.tiff"/><Relationship Id="rId3" Type="http://schemas.openxmlformats.org/officeDocument/2006/relationships/image" Target="../media/image27.tiff"/><Relationship Id="rId7" Type="http://schemas.openxmlformats.org/officeDocument/2006/relationships/image" Target="../media/image28.emf"/><Relationship Id="rId12" Type="http://schemas.openxmlformats.org/officeDocument/2006/relationships/image" Target="../media/image3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11" Type="http://schemas.openxmlformats.org/officeDocument/2006/relationships/image" Target="../media/image32.tiff"/><Relationship Id="rId5" Type="http://schemas.openxmlformats.org/officeDocument/2006/relationships/image" Target="../media/image1.jpeg"/><Relationship Id="rId10" Type="http://schemas.openxmlformats.org/officeDocument/2006/relationships/image" Target="../media/image31.tiff"/><Relationship Id="rId4" Type="http://schemas.openxmlformats.org/officeDocument/2006/relationships/image" Target="../media/image23.tiff"/><Relationship Id="rId9" Type="http://schemas.openxmlformats.org/officeDocument/2006/relationships/image" Target="../media/image30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35.emf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11" Type="http://schemas.openxmlformats.org/officeDocument/2006/relationships/image" Target="../media/image7.jpeg"/><Relationship Id="rId5" Type="http://schemas.openxmlformats.org/officeDocument/2006/relationships/image" Target="../media/image1.jpeg"/><Relationship Id="rId10" Type="http://schemas.openxmlformats.org/officeDocument/2006/relationships/image" Target="../media/image6.jpeg"/><Relationship Id="rId4" Type="http://schemas.openxmlformats.org/officeDocument/2006/relationships/image" Target="../media/image36.emf"/><Relationship Id="rId9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40.em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8.emf"/><Relationship Id="rId5" Type="http://schemas.openxmlformats.org/officeDocument/2006/relationships/image" Target="../media/image3.jpeg"/><Relationship Id="rId10" Type="http://schemas.openxmlformats.org/officeDocument/2006/relationships/image" Target="../media/image37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4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41.emf"/><Relationship Id="rId5" Type="http://schemas.openxmlformats.org/officeDocument/2006/relationships/image" Target="../media/image3.jpeg"/><Relationship Id="rId10" Type="http://schemas.openxmlformats.org/officeDocument/2006/relationships/image" Target="../media/image38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emf"/><Relationship Id="rId5" Type="http://schemas.openxmlformats.org/officeDocument/2006/relationships/image" Target="../media/image46.tiff"/><Relationship Id="rId4" Type="http://schemas.openxmlformats.org/officeDocument/2006/relationships/image" Target="../media/image4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-number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predict ratings: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1E6FA51E-0C80-5F40-BC7A-C3E5D99BEDA8}"/>
              </a:ext>
            </a:extLst>
          </p:cNvPr>
          <p:cNvSpPr txBox="1">
            <a:spLocks/>
          </p:cNvSpPr>
          <p:nvPr/>
        </p:nvSpPr>
        <p:spPr>
          <a:xfrm>
            <a:off x="878759" y="1331280"/>
            <a:ext cx="7204537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Font typeface="Montserrat"/>
              <a:buNone/>
            </a:pPr>
            <a:r>
              <a:rPr lang="en-US" sz="1800" b="1" dirty="0"/>
              <a:t>continuous features</a:t>
            </a:r>
            <a:endParaRPr lang="en-US" sz="1800" dirty="0"/>
          </a:p>
          <a:p>
            <a:r>
              <a:rPr lang="en-US" sz="1800" dirty="0"/>
              <a:t>Year released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76200" indent="0">
              <a:buFont typeface="Montserrat"/>
              <a:buNone/>
            </a:pPr>
            <a:endParaRPr lang="en-US" sz="1800" b="1" dirty="0"/>
          </a:p>
          <a:p>
            <a:pPr marL="76200" indent="0">
              <a:buFont typeface="Montserrat"/>
              <a:buNone/>
            </a:pPr>
            <a:r>
              <a:rPr lang="en-US" sz="1800" b="1" dirty="0"/>
              <a:t>categorical features</a:t>
            </a:r>
            <a:endParaRPr lang="en-US" sz="1800" dirty="0"/>
          </a:p>
          <a:p>
            <a:r>
              <a:rPr lang="en-US" sz="1800" dirty="0"/>
              <a:t>TV series vs. theatrical release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800" dirty="0"/>
              <a:t>Cinematographer (</a:t>
            </a:r>
            <a:r>
              <a:rPr lang="en-US" sz="1400" dirty="0"/>
              <a:t>excluding those who worked the least number of times with that director)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Cast members </a:t>
            </a:r>
            <a:r>
              <a:rPr lang="en-US" sz="1400" dirty="0"/>
              <a:t>(if appearing in &gt; 3 films)</a:t>
            </a:r>
          </a:p>
          <a:p>
            <a:pPr marL="76200" indent="0">
              <a:spcBef>
                <a:spcPts val="0"/>
              </a:spcBef>
              <a:buFont typeface="Montserrat"/>
              <a:buNone/>
            </a:pPr>
            <a:endParaRPr lang="en-US" sz="1400" dirty="0"/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8D0567B0-C077-B046-8A7C-82E7733CAD16}"/>
              </a:ext>
            </a:extLst>
          </p:cNvPr>
          <p:cNvSpPr txBox="1">
            <a:spLocks/>
          </p:cNvSpPr>
          <p:nvPr/>
        </p:nvSpPr>
        <p:spPr>
          <a:xfrm>
            <a:off x="4828032" y="426720"/>
            <a:ext cx="449884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Linear Regression</a:t>
            </a:r>
            <a:r>
              <a:rPr lang="en-US" sz="1400" b="0" dirty="0"/>
              <a:t> </a:t>
            </a:r>
          </a:p>
          <a:p>
            <a:r>
              <a:rPr lang="en-US" sz="1400" b="0" dirty="0"/>
              <a:t>with train-test split to enable cross-validation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B3B9E0-1808-B149-BBF1-2BEC6CEC9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1317171"/>
            <a:ext cx="1823981" cy="981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876BB-A7B0-6A4E-85ED-03199285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26" y="119417"/>
            <a:ext cx="2996119" cy="15987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9ABF12-D7EC-3A42-82B3-2FDAE1C0A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226" y="3381457"/>
            <a:ext cx="2973961" cy="1586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10B240-AEAB-5945-96B1-9986EF686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226" y="1726751"/>
            <a:ext cx="2983690" cy="1592137"/>
          </a:xfrm>
          <a:prstGeom prst="rect">
            <a:avLst/>
          </a:prstGeom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A6CB89B8-93ED-C54C-B711-340CDCB4B76F}"/>
              </a:ext>
            </a:extLst>
          </p:cNvPr>
          <p:cNvSpPr txBox="1">
            <a:spLocks/>
          </p:cNvSpPr>
          <p:nvPr/>
        </p:nvSpPr>
        <p:spPr>
          <a:xfrm>
            <a:off x="6128427" y="-38910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Alfred Hitchcock and other directors, use a particular cinematographer during a particular phase of their career</a:t>
            </a:r>
          </a:p>
        </p:txBody>
      </p:sp>
      <p:sp>
        <p:nvSpPr>
          <p:cNvPr id="7" name="Google Shape;99;p16">
            <a:extLst>
              <a:ext uri="{FF2B5EF4-FFF2-40B4-BE49-F238E27FC236}">
                <a16:creationId xmlns:a16="http://schemas.microsoft.com/office/drawing/2014/main" id="{46EE8F0D-358B-D74E-86A1-208A870600C9}"/>
              </a:ext>
            </a:extLst>
          </p:cNvPr>
          <p:cNvSpPr txBox="1">
            <a:spLocks/>
          </p:cNvSpPr>
          <p:nvPr/>
        </p:nvSpPr>
        <p:spPr>
          <a:xfrm>
            <a:off x="6128427" y="184703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chemeClr val="tx1"/>
                </a:solidFill>
              </a:rPr>
              <a:t>Therefore </a:t>
            </a:r>
            <a:r>
              <a:rPr lang="en-US" sz="1800" i="1" dirty="0">
                <a:solidFill>
                  <a:schemeClr val="tx1"/>
                </a:solidFill>
              </a:rPr>
              <a:t>cinematographer</a:t>
            </a:r>
            <a:r>
              <a:rPr lang="en-US" sz="1800" dirty="0">
                <a:solidFill>
                  <a:schemeClr val="tx1"/>
                </a:solidFill>
              </a:rPr>
              <a:t> somewhat serves as a proxy for the time variable in years</a:t>
            </a:r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E888FBBB-A75C-EE41-8A7D-A34EAC58096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Three of Hitchcock’s cinematographers</a:t>
            </a:r>
          </a:p>
        </p:txBody>
      </p:sp>
      <p:sp>
        <p:nvSpPr>
          <p:cNvPr id="9" name="Google Shape;99;p16">
            <a:extLst>
              <a:ext uri="{FF2B5EF4-FFF2-40B4-BE49-F238E27FC236}">
                <a16:creationId xmlns:a16="http://schemas.microsoft.com/office/drawing/2014/main" id="{B4D442EB-592F-2F48-9A7F-C019C18DD119}"/>
              </a:ext>
            </a:extLst>
          </p:cNvPr>
          <p:cNvSpPr txBox="1">
            <a:spLocks/>
          </p:cNvSpPr>
          <p:nvPr/>
        </p:nvSpPr>
        <p:spPr>
          <a:xfrm>
            <a:off x="0" y="590548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Jack E. Cox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(1920-30s)</a:t>
            </a:r>
          </a:p>
        </p:txBody>
      </p:sp>
      <p:sp>
        <p:nvSpPr>
          <p:cNvPr id="10" name="Google Shape;99;p16">
            <a:extLst>
              <a:ext uri="{FF2B5EF4-FFF2-40B4-BE49-F238E27FC236}">
                <a16:creationId xmlns:a16="http://schemas.microsoft.com/office/drawing/2014/main" id="{135B21F7-DDF7-3141-8987-33077F06FEA2}"/>
              </a:ext>
            </a:extLst>
          </p:cNvPr>
          <p:cNvSpPr txBox="1">
            <a:spLocks/>
          </p:cNvSpPr>
          <p:nvPr/>
        </p:nvSpPr>
        <p:spPr>
          <a:xfrm>
            <a:off x="0" y="2138433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Bernard Knowles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(late 1930s)</a:t>
            </a:r>
          </a:p>
        </p:txBody>
      </p:sp>
      <p:sp>
        <p:nvSpPr>
          <p:cNvPr id="11" name="Google Shape;99;p16">
            <a:extLst>
              <a:ext uri="{FF2B5EF4-FFF2-40B4-BE49-F238E27FC236}">
                <a16:creationId xmlns:a16="http://schemas.microsoft.com/office/drawing/2014/main" id="{F5ACD71E-6391-2843-9C0E-29CA4AA6DF03}"/>
              </a:ext>
            </a:extLst>
          </p:cNvPr>
          <p:cNvSpPr txBox="1">
            <a:spLocks/>
          </p:cNvSpPr>
          <p:nvPr/>
        </p:nvSpPr>
        <p:spPr>
          <a:xfrm>
            <a:off x="0" y="379095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Robert Burks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(1950s-60s)</a:t>
            </a:r>
          </a:p>
        </p:txBody>
      </p:sp>
    </p:spTree>
    <p:extLst>
      <p:ext uri="{BB962C8B-B14F-4D97-AF65-F5344CB8AC3E}">
        <p14:creationId xmlns:p14="http://schemas.microsoft.com/office/powerpoint/2010/main" val="176885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DBB8B4-7658-4643-B54B-CC56E53EF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886" y="1173722"/>
            <a:ext cx="6628381" cy="38043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59024D-FB72-454A-AE64-0C9EC6270716}"/>
              </a:ext>
            </a:extLst>
          </p:cNvPr>
          <p:cNvSpPr txBox="1"/>
          <p:nvPr/>
        </p:nvSpPr>
        <p:spPr>
          <a:xfrm>
            <a:off x="6466114" y="1447800"/>
            <a:ext cx="498855" cy="307777"/>
          </a:xfrm>
          <a:prstGeom prst="rect">
            <a:avLst/>
          </a:prstGeom>
          <a:solidFill>
            <a:schemeClr val="lt1"/>
          </a:solidFill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 pitchFamily="2" charset="0"/>
              </a:rPr>
              <a:t>0.21</a:t>
            </a:r>
          </a:p>
        </p:txBody>
      </p:sp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6E3D53-BE8C-6F42-8C15-CD12541FD167}"/>
              </a:ext>
            </a:extLst>
          </p:cNvPr>
          <p:cNvSpPr/>
          <p:nvPr/>
        </p:nvSpPr>
        <p:spPr>
          <a:xfrm>
            <a:off x="2623457" y="1398436"/>
            <a:ext cx="7392080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C87291-D0D3-B440-A7A8-3DCE5D653707}"/>
              </a:ext>
            </a:extLst>
          </p:cNvPr>
          <p:cNvSpPr/>
          <p:nvPr/>
        </p:nvSpPr>
        <p:spPr>
          <a:xfrm>
            <a:off x="2498271" y="1782306"/>
            <a:ext cx="8345942" cy="389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F6F5E7-9627-6C4B-9838-32A9E76B972A}"/>
              </a:ext>
            </a:extLst>
          </p:cNvPr>
          <p:cNvSpPr/>
          <p:nvPr/>
        </p:nvSpPr>
        <p:spPr>
          <a:xfrm>
            <a:off x="2498271" y="2157990"/>
            <a:ext cx="8174492" cy="372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504515-1168-A947-B6B3-35CD9A894211}"/>
              </a:ext>
            </a:extLst>
          </p:cNvPr>
          <p:cNvSpPr/>
          <p:nvPr/>
        </p:nvSpPr>
        <p:spPr>
          <a:xfrm>
            <a:off x="2498270" y="2533673"/>
            <a:ext cx="7960179" cy="3969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E97067-670A-7144-92EF-F6E203954F4A}"/>
              </a:ext>
            </a:extLst>
          </p:cNvPr>
          <p:cNvSpPr/>
          <p:nvPr/>
        </p:nvSpPr>
        <p:spPr>
          <a:xfrm>
            <a:off x="2498270" y="2923534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0" y="3292128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4200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675467" y="4061964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83528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70403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43E668-1726-E243-B54E-2A0E8C4C9C87}"/>
              </a:ext>
            </a:extLst>
          </p:cNvPr>
          <p:cNvSpPr/>
          <p:nvPr/>
        </p:nvSpPr>
        <p:spPr>
          <a:xfrm>
            <a:off x="2451776" y="1001256"/>
            <a:ext cx="818366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0A057C-F320-424E-BDA3-770E584EB489}"/>
              </a:ext>
            </a:extLst>
          </p:cNvPr>
          <p:cNvSpPr/>
          <p:nvPr/>
        </p:nvSpPr>
        <p:spPr>
          <a:xfrm>
            <a:off x="2498270" y="1001256"/>
            <a:ext cx="7517267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218EEA-36E2-4942-8A58-BB9AB1E62484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>
              <p:ext uri="{D42A27DB-BD31-4B8C-83A1-F6EECF244321}">
                <p14:modId xmlns:p14="http://schemas.microsoft.com/office/powerpoint/2010/main" val="980345094"/>
              </p:ext>
            </p:extLst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B716872-95FB-CE47-BA68-7FE7FC53CEE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172147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  <p:bldP spid="13" grpId="0" animBg="1"/>
      <p:bldP spid="23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CC5F8E2-AF13-7543-B3C7-D59AB5B52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FAF6A65-966F-0340-9CAF-408CF4DCC21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363877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63E053-96E4-4048-8C41-DBB7D627CA14}"/>
              </a:ext>
            </a:extLst>
          </p:cNvPr>
          <p:cNvSpPr/>
          <p:nvPr/>
        </p:nvSpPr>
        <p:spPr>
          <a:xfrm>
            <a:off x="2526845" y="3352159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9580AA-B9BA-C840-BC19-62D8F392FB87}"/>
              </a:ext>
            </a:extLst>
          </p:cNvPr>
          <p:cNvSpPr/>
          <p:nvPr/>
        </p:nvSpPr>
        <p:spPr>
          <a:xfrm>
            <a:off x="2526845" y="3720753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6FC802-F3F6-5A41-AAF9-661C15B522DD}"/>
              </a:ext>
            </a:extLst>
          </p:cNvPr>
          <p:cNvSpPr/>
          <p:nvPr/>
        </p:nvSpPr>
        <p:spPr>
          <a:xfrm>
            <a:off x="2526846" y="4112825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7D56E-C076-6E4D-B4E6-F5B4B1B735A5}"/>
              </a:ext>
            </a:extLst>
          </p:cNvPr>
          <p:cNvSpPr/>
          <p:nvPr/>
        </p:nvSpPr>
        <p:spPr>
          <a:xfrm>
            <a:off x="2704042" y="4490589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0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3" grpId="0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304801" y="0"/>
            <a:ext cx="5246913" cy="7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FFFFFF"/>
                </a:solidFill>
              </a:rPr>
              <a:t>How Hitchcock’s ratings rise</a:t>
            </a:r>
            <a:endParaRPr sz="26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972900" y="6611959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2016003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7"/>
          <p:cNvSpPr/>
          <p:nvPr/>
        </p:nvSpPr>
        <p:spPr>
          <a:xfrm>
            <a:off x="4201813" y="-1534943"/>
            <a:ext cx="691785" cy="542430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DA9F1C-8C83-AE41-B7DE-1A0753EB7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6" y="1881716"/>
            <a:ext cx="2931583" cy="2931583"/>
          </a:xfrm>
          <a:prstGeom prst="rect">
            <a:avLst/>
          </a:prstGeom>
        </p:spPr>
      </p:pic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04BCC70B-C996-1E42-9C7B-00ACCB5EEAEA}"/>
              </a:ext>
            </a:extLst>
          </p:cNvPr>
          <p:cNvSpPr txBox="1">
            <a:spLocks/>
          </p:cNvSpPr>
          <p:nvPr/>
        </p:nvSpPr>
        <p:spPr>
          <a:xfrm>
            <a:off x="389463" y="885884"/>
            <a:ext cx="5520269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400" dirty="0"/>
              <a:t>Hitchcock movies tend to be rated higher to the extent they are released later in his career and are rated by many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0A06BB-D982-AC45-9D97-48C10DEFD2D5}"/>
              </a:ext>
            </a:extLst>
          </p:cNvPr>
          <p:cNvSpPr txBox="1">
            <a:spLocks/>
          </p:cNvSpPr>
          <p:nvPr/>
        </p:nvSpPr>
        <p:spPr>
          <a:xfrm>
            <a:off x="5799664" y="-65316"/>
            <a:ext cx="3202821" cy="43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Smoothed moving average </a:t>
            </a:r>
            <a:r>
              <a:rPr lang="en-US" sz="1100" i="1" dirty="0">
                <a:solidFill>
                  <a:schemeClr val="bg1"/>
                </a:solidFill>
              </a:rPr>
              <a:t>(</a:t>
            </a:r>
            <a:r>
              <a:rPr lang="en-US" sz="1100" i="1" dirty="0" err="1">
                <a:solidFill>
                  <a:schemeClr val="bg1"/>
                </a:solidFill>
              </a:rPr>
              <a:t>lowess</a:t>
            </a:r>
            <a:r>
              <a:rPr lang="en-US" sz="11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37E018A5-221F-754E-B75D-5C8EDD51B73B}"/>
              </a:ext>
            </a:extLst>
          </p:cNvPr>
          <p:cNvSpPr txBox="1">
            <a:spLocks/>
          </p:cNvSpPr>
          <p:nvPr/>
        </p:nvSpPr>
        <p:spPr>
          <a:xfrm>
            <a:off x="4561114" y="2462893"/>
            <a:ext cx="1578429" cy="48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Regression on log of ratings count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7017E6-016A-0548-B6BF-C994E8955CC1}"/>
              </a:ext>
            </a:extLst>
          </p:cNvPr>
          <p:cNvGrpSpPr/>
          <p:nvPr/>
        </p:nvGrpSpPr>
        <p:grpSpPr>
          <a:xfrm>
            <a:off x="6004985" y="228598"/>
            <a:ext cx="2247900" cy="2247900"/>
            <a:chOff x="6004985" y="228598"/>
            <a:chExt cx="2247900" cy="22479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BB4BE3B-50AE-4546-9658-81DB7B1F7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152B3A-F64E-154B-B350-484CC3F727C4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2D08E79-3B3F-E442-9CED-2B5BE3BFE26B}"/>
              </a:ext>
            </a:extLst>
          </p:cNvPr>
          <p:cNvGrpSpPr/>
          <p:nvPr/>
        </p:nvGrpSpPr>
        <p:grpSpPr>
          <a:xfrm>
            <a:off x="6004983" y="2565399"/>
            <a:ext cx="2247900" cy="2247900"/>
            <a:chOff x="6004983" y="2565399"/>
            <a:chExt cx="2247900" cy="2247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7D3E64-F215-2D45-B05F-FC42FE24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983" y="2565399"/>
              <a:ext cx="2247900" cy="22479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AA25C0-4496-4C4B-BEFF-A474DC752EEB}"/>
                </a:ext>
              </a:extLst>
            </p:cNvPr>
            <p:cNvSpPr/>
            <p:nvPr/>
          </p:nvSpPr>
          <p:spPr>
            <a:xfrm>
              <a:off x="7130142" y="4742591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106;p17">
            <a:extLst>
              <a:ext uri="{FF2B5EF4-FFF2-40B4-BE49-F238E27FC236}">
                <a16:creationId xmlns:a16="http://schemas.microsoft.com/office/drawing/2014/main" id="{CE7110DD-96AE-D447-A258-DDB9CEE49CB5}"/>
              </a:ext>
            </a:extLst>
          </p:cNvPr>
          <p:cNvSpPr txBox="1">
            <a:spLocks/>
          </p:cNvSpPr>
          <p:nvPr/>
        </p:nvSpPr>
        <p:spPr>
          <a:xfrm>
            <a:off x="2247902" y="1757427"/>
            <a:ext cx="524691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000" dirty="0">
                <a:solidFill>
                  <a:srgbClr val="FD6DFF"/>
                </a:solidFill>
              </a:rPr>
              <a:t>Feature </a:t>
            </a:r>
          </a:p>
          <a:p>
            <a:pPr algn="ctr"/>
            <a:r>
              <a:rPr lang="en-US" sz="2000" dirty="0">
                <a:solidFill>
                  <a:srgbClr val="FD6DFF"/>
                </a:solidFill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8395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6" grpId="2"/>
      <p:bldP spid="2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56489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1" grpId="0" animBg="1"/>
      <p:bldP spid="52" grpId="0" animBg="1"/>
      <p:bldP spid="53" grpId="0"/>
      <p:bldP spid="54" grpId="0"/>
      <p:bldP spid="5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1" y="3289635"/>
            <a:ext cx="7488692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1707"/>
            <a:ext cx="760299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566219" y="4000479"/>
            <a:ext cx="7735068" cy="601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02379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F3FA8-4E12-4644-9E06-6A52C43E35FB}"/>
              </a:ext>
            </a:extLst>
          </p:cNvPr>
          <p:cNvSpPr/>
          <p:nvPr/>
        </p:nvSpPr>
        <p:spPr>
          <a:xfrm>
            <a:off x="1857375" y="4505571"/>
            <a:ext cx="164411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Important coefficients: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DB780F-8297-AA4C-9AD2-8752C79687C8}"/>
              </a:ext>
            </a:extLst>
          </p:cNvPr>
          <p:cNvSpPr/>
          <p:nvPr/>
        </p:nvSpPr>
        <p:spPr>
          <a:xfrm>
            <a:off x="4408715" y="1126671"/>
            <a:ext cx="5780314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D5FB05-283A-0B4C-803B-ABD386656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970" y="2284217"/>
            <a:ext cx="3949700" cy="1612900"/>
          </a:xfrm>
          <a:prstGeom prst="rect">
            <a:avLst/>
          </a:prstGeom>
        </p:spPr>
      </p:pic>
      <p:sp>
        <p:nvSpPr>
          <p:cNvPr id="38" name="Google Shape;79;p13">
            <a:extLst>
              <a:ext uri="{FF2B5EF4-FFF2-40B4-BE49-F238E27FC236}">
                <a16:creationId xmlns:a16="http://schemas.microsoft.com/office/drawing/2014/main" id="{C01DE27C-1D03-4C41-A624-8DA0E2071F6B}"/>
              </a:ext>
            </a:extLst>
          </p:cNvPr>
          <p:cNvSpPr txBox="1">
            <a:spLocks/>
          </p:cNvSpPr>
          <p:nvPr/>
        </p:nvSpPr>
        <p:spPr>
          <a:xfrm>
            <a:off x="5932652" y="1991481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B12C91-5151-4B41-B051-DDF23A3DCC51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0A9E68-DA11-FB49-8C76-FE8C3150E0EB}"/>
              </a:ext>
            </a:extLst>
          </p:cNvPr>
          <p:cNvSpPr/>
          <p:nvPr/>
        </p:nvSpPr>
        <p:spPr>
          <a:xfrm>
            <a:off x="7586133" y="3310467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591F506-FD08-8B49-9DFD-C2ACB2ED4778}"/>
              </a:ext>
            </a:extLst>
          </p:cNvPr>
          <p:cNvSpPr/>
          <p:nvPr/>
        </p:nvSpPr>
        <p:spPr>
          <a:xfrm>
            <a:off x="7543798" y="1657350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D94DA0-955B-C64E-B66A-9C53CC62F810}"/>
              </a:ext>
            </a:extLst>
          </p:cNvPr>
          <p:cNvSpPr/>
          <p:nvPr/>
        </p:nvSpPr>
        <p:spPr>
          <a:xfrm>
            <a:off x="3522134" y="4464660"/>
            <a:ext cx="5621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-50.668</a:t>
            </a:r>
            <a:r>
              <a:rPr lang="en-US" dirty="0"/>
              <a:t>, 	      -0.198, 	         0.101,             </a:t>
            </a:r>
            <a:r>
              <a:rPr lang="en-US" u="sng" dirty="0"/>
              <a:t>50.892</a:t>
            </a:r>
            <a:r>
              <a:rPr lang="en-US" dirty="0"/>
              <a:t>,         </a:t>
            </a:r>
            <a:r>
              <a:rPr lang="en-US" u="sng" dirty="0"/>
              <a:t>0.560</a:t>
            </a:r>
            <a:endParaRPr lang="en-US" dirty="0"/>
          </a:p>
        </p:txBody>
      </p:sp>
      <p:sp>
        <p:nvSpPr>
          <p:cNvPr id="44" name="Google Shape;79;p13">
            <a:extLst>
              <a:ext uri="{FF2B5EF4-FFF2-40B4-BE49-F238E27FC236}">
                <a16:creationId xmlns:a16="http://schemas.microsoft.com/office/drawing/2014/main" id="{732BA1C5-AD8D-0341-B398-93364087A463}"/>
              </a:ext>
            </a:extLst>
          </p:cNvPr>
          <p:cNvSpPr txBox="1">
            <a:spLocks/>
          </p:cNvSpPr>
          <p:nvPr/>
        </p:nvSpPr>
        <p:spPr>
          <a:xfrm>
            <a:off x="781888" y="446815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741037-7347-334E-9002-FF4D60C738F6}"/>
              </a:ext>
            </a:extLst>
          </p:cNvPr>
          <p:cNvSpPr/>
          <p:nvPr/>
        </p:nvSpPr>
        <p:spPr>
          <a:xfrm>
            <a:off x="1740309" y="1386348"/>
            <a:ext cx="3106993" cy="309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D5E904-5D56-244B-A920-C501B24386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153" y="2267548"/>
            <a:ext cx="3924300" cy="1282700"/>
          </a:xfrm>
          <a:prstGeom prst="rect">
            <a:avLst/>
          </a:prstGeom>
        </p:spPr>
      </p:pic>
      <p:sp>
        <p:nvSpPr>
          <p:cNvPr id="39" name="Google Shape;79;p13">
            <a:extLst>
              <a:ext uri="{FF2B5EF4-FFF2-40B4-BE49-F238E27FC236}">
                <a16:creationId xmlns:a16="http://schemas.microsoft.com/office/drawing/2014/main" id="{16570FCD-567A-B445-A340-9599A66C88A2}"/>
              </a:ext>
            </a:extLst>
          </p:cNvPr>
          <p:cNvSpPr txBox="1">
            <a:spLocks/>
          </p:cNvSpPr>
          <p:nvPr/>
        </p:nvSpPr>
        <p:spPr>
          <a:xfrm>
            <a:off x="1432091" y="2020990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858644-BE93-7B4D-BB3F-E8DE53DF53A3}"/>
              </a:ext>
            </a:extLst>
          </p:cNvPr>
          <p:cNvSpPr txBox="1"/>
          <p:nvPr/>
        </p:nvSpPr>
        <p:spPr>
          <a:xfrm>
            <a:off x="814388" y="1543050"/>
            <a:ext cx="234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stable</a:t>
            </a:r>
          </a:p>
          <a:p>
            <a:pPr algn="ctr"/>
            <a:r>
              <a:rPr lang="en-US" dirty="0"/>
              <a:t>(higher variance, overfitting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48AFD7-1050-F04A-8635-490139043FB2}"/>
              </a:ext>
            </a:extLst>
          </p:cNvPr>
          <p:cNvSpPr txBox="1"/>
          <p:nvPr/>
        </p:nvSpPr>
        <p:spPr>
          <a:xfrm>
            <a:off x="5086350" y="1400174"/>
            <a:ext cx="2724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slightly more stable</a:t>
            </a:r>
          </a:p>
          <a:p>
            <a:pPr algn="ctr"/>
            <a:r>
              <a:rPr lang="en-US" dirty="0"/>
              <a:t>(less variance, less overfitting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0338E2-525C-EE4C-87A8-EB9DE3921A41}"/>
              </a:ext>
            </a:extLst>
          </p:cNvPr>
          <p:cNvSpPr/>
          <p:nvPr/>
        </p:nvSpPr>
        <p:spPr>
          <a:xfrm>
            <a:off x="3505804" y="4124825"/>
            <a:ext cx="60808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year,</a:t>
            </a:r>
            <a:r>
              <a:rPr lang="en-US" dirty="0"/>
              <a:t>	       </a:t>
            </a:r>
            <a:r>
              <a:rPr lang="en-US" i="1" dirty="0"/>
              <a:t>duration</a:t>
            </a:r>
            <a:r>
              <a:rPr lang="en-US" dirty="0"/>
              <a:t>,       </a:t>
            </a:r>
            <a:r>
              <a:rPr lang="en-US" i="1" dirty="0"/>
              <a:t>rating count</a:t>
            </a:r>
            <a:r>
              <a:rPr lang="en-US" dirty="0"/>
              <a:t>,   log(</a:t>
            </a:r>
            <a:r>
              <a:rPr lang="en-US" i="1" dirty="0"/>
              <a:t>year</a:t>
            </a:r>
            <a:r>
              <a:rPr lang="en-US" dirty="0"/>
              <a:t>),     log(</a:t>
            </a:r>
            <a:r>
              <a:rPr lang="en-US" i="1" dirty="0"/>
              <a:t>rating count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65954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0" y="135464"/>
            <a:ext cx="9144000" cy="7932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FFFF"/>
                </a:solidFill>
              </a:rPr>
              <a:t>Opposite trends</a:t>
            </a:r>
            <a:endParaRPr sz="54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776957" y="5779202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1880536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A3B4B1-26B1-E047-93FC-040F20B8B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965" y="-2662084"/>
            <a:ext cx="2247900" cy="22479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552D4DF-F2EA-374E-A3A0-1EEDB4CC36C1}"/>
              </a:ext>
            </a:extLst>
          </p:cNvPr>
          <p:cNvGrpSpPr/>
          <p:nvPr/>
        </p:nvGrpSpPr>
        <p:grpSpPr>
          <a:xfrm>
            <a:off x="3483011" y="-3620731"/>
            <a:ext cx="2247900" cy="2247900"/>
            <a:chOff x="6004985" y="228598"/>
            <a:chExt cx="2247900" cy="22479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3000AFA-C1C6-0E4E-AC4F-8F0AD366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C5B7E7-F9D9-AA40-A417-C3D24FCDB673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2BACD72A-B961-384D-B3D4-F3220FDBD842}"/>
              </a:ext>
            </a:extLst>
          </p:cNvPr>
          <p:cNvSpPr txBox="1">
            <a:spLocks/>
          </p:cNvSpPr>
          <p:nvPr/>
        </p:nvSpPr>
        <p:spPr>
          <a:xfrm>
            <a:off x="648924" y="76196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D8DBC691-8A43-6245-A529-018F064B1E42}"/>
              </a:ext>
            </a:extLst>
          </p:cNvPr>
          <p:cNvSpPr txBox="1">
            <a:spLocks/>
          </p:cNvSpPr>
          <p:nvPr/>
        </p:nvSpPr>
        <p:spPr>
          <a:xfrm>
            <a:off x="7387548" y="759485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DCD1F3-0239-9641-A284-53D71B7CAF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825" y="1256706"/>
            <a:ext cx="975783" cy="12087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E13FDBE-3221-E741-B4C9-2ACD638B83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4420" y="1177094"/>
            <a:ext cx="1002030" cy="128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15BC58-BE8C-CE47-9990-3F1636BC51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810" y="2994770"/>
            <a:ext cx="1651000" cy="17653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5C0EE5-A91C-CF4E-AD2E-7A7D1E0FA3E3}"/>
              </a:ext>
            </a:extLst>
          </p:cNvPr>
          <p:cNvGrpSpPr/>
          <p:nvPr/>
        </p:nvGrpSpPr>
        <p:grpSpPr>
          <a:xfrm>
            <a:off x="7067280" y="2985042"/>
            <a:ext cx="1520757" cy="1775028"/>
            <a:chOff x="3273493" y="1689100"/>
            <a:chExt cx="1520757" cy="177502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1BBC8E-9C6A-E648-AC4D-87966D04B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349750" y="1689100"/>
              <a:ext cx="444500" cy="1765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572DE-155E-5A4E-AEDE-DF2F1014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73493" y="1698828"/>
              <a:ext cx="1079500" cy="1765300"/>
            </a:xfrm>
            <a:prstGeom prst="rect">
              <a:avLst/>
            </a:prstGeom>
          </p:spPr>
        </p:pic>
      </p:grpSp>
      <p:sp>
        <p:nvSpPr>
          <p:cNvPr id="29" name="Google Shape;79;p13">
            <a:extLst>
              <a:ext uri="{FF2B5EF4-FFF2-40B4-BE49-F238E27FC236}">
                <a16:creationId xmlns:a16="http://schemas.microsoft.com/office/drawing/2014/main" id="{51D310D7-4D53-DA4D-9D6F-7C37BD5AAB06}"/>
              </a:ext>
            </a:extLst>
          </p:cNvPr>
          <p:cNvSpPr txBox="1">
            <a:spLocks/>
          </p:cNvSpPr>
          <p:nvPr/>
        </p:nvSpPr>
        <p:spPr>
          <a:xfrm>
            <a:off x="1097657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30" name="Google Shape;79;p13">
            <a:extLst>
              <a:ext uri="{FF2B5EF4-FFF2-40B4-BE49-F238E27FC236}">
                <a16:creationId xmlns:a16="http://schemas.microsoft.com/office/drawing/2014/main" id="{61D21692-F489-0B4C-8243-ECA66ECD3E1B}"/>
              </a:ext>
            </a:extLst>
          </p:cNvPr>
          <p:cNvSpPr txBox="1">
            <a:spLocks/>
          </p:cNvSpPr>
          <p:nvPr/>
        </p:nvSpPr>
        <p:spPr>
          <a:xfrm>
            <a:off x="8026400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D81C6A-3EDD-194B-8CF9-CE3F73360A50}"/>
              </a:ext>
            </a:extLst>
          </p:cNvPr>
          <p:cNvSpPr/>
          <p:nvPr/>
        </p:nvSpPr>
        <p:spPr>
          <a:xfrm>
            <a:off x="7306733" y="4309533"/>
            <a:ext cx="1024467" cy="431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8D54C2C-8CBF-FD4A-A11A-41047DD4250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53417" y="3061256"/>
            <a:ext cx="1726944" cy="177393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4F7420-D844-1D41-871E-3541042CCEA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63731" y="3060932"/>
            <a:ext cx="1728216" cy="17634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68F280-6281-D442-ABD1-3A667B73E52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52072" y="1101285"/>
            <a:ext cx="1737360" cy="169959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B0F8EE-9696-D443-97DC-B5DFFEFFB67F}"/>
              </a:ext>
            </a:extLst>
          </p:cNvPr>
          <p:cNvPicPr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2387136" y="1108376"/>
            <a:ext cx="1728216" cy="170078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6C728FF-2D74-7A49-8DB2-34B3CCC3D577}"/>
              </a:ext>
            </a:extLst>
          </p:cNvPr>
          <p:cNvSpPr/>
          <p:nvPr/>
        </p:nvSpPr>
        <p:spPr>
          <a:xfrm>
            <a:off x="5819639" y="2732223"/>
            <a:ext cx="57150" cy="550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B8BDA5E-04A1-864A-97E2-53601CC45840}"/>
              </a:ext>
            </a:extLst>
          </p:cNvPr>
          <p:cNvSpPr/>
          <p:nvPr/>
        </p:nvSpPr>
        <p:spPr>
          <a:xfrm>
            <a:off x="3254945" y="2741543"/>
            <a:ext cx="52202" cy="540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6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41E01B-A6AD-1542-8624-9D0D09F0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1492548"/>
            <a:ext cx="8686800" cy="610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8166DA-C70B-A646-AE38-F053A74EB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3" y="2263772"/>
            <a:ext cx="8817551" cy="6508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228600" y="2071688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657601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6848" y="3155660"/>
              <a:ext cx="9937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161309" y="3131058"/>
              <a:ext cx="1008318" cy="1275218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81C14A2-7026-7F4E-9DF4-C5079DB49EA1}"/>
              </a:ext>
            </a:extLst>
          </p:cNvPr>
          <p:cNvSpPr txBox="1"/>
          <p:nvPr/>
        </p:nvSpPr>
        <p:spPr>
          <a:xfrm>
            <a:off x="425451" y="3846120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320A13-CF04-2C47-A450-6947334FE67C}"/>
              </a:ext>
            </a:extLst>
          </p:cNvPr>
          <p:cNvSpPr txBox="1"/>
          <p:nvPr/>
        </p:nvSpPr>
        <p:spPr>
          <a:xfrm>
            <a:off x="639763" y="3228975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C8DB6D-0604-F046-8192-D71D0C9CE8BF}"/>
              </a:ext>
            </a:extLst>
          </p:cNvPr>
          <p:cNvSpPr txBox="1"/>
          <p:nvPr/>
        </p:nvSpPr>
        <p:spPr>
          <a:xfrm>
            <a:off x="268288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4528A6-C5B6-0248-9CA9-F2E2C14E8528}"/>
              </a:ext>
            </a:extLst>
          </p:cNvPr>
          <p:cNvSpPr txBox="1"/>
          <p:nvPr/>
        </p:nvSpPr>
        <p:spPr>
          <a:xfrm>
            <a:off x="2814638" y="3386137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log(rating </a:t>
            </a:r>
            <a:r>
              <a:rPr lang="en-US" dirty="0" err="1">
                <a:solidFill>
                  <a:srgbClr val="00B0F0"/>
                </a:solidFill>
              </a:rPr>
              <a:t>cnt</a:t>
            </a:r>
            <a:r>
              <a:rPr lang="en-US" dirty="0">
                <a:solidFill>
                  <a:srgbClr val="00B0F0"/>
                </a:solidFill>
              </a:rPr>
              <a:t>)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510701-A7D6-C041-B292-076A1EAFC6AF}"/>
              </a:ext>
            </a:extLst>
          </p:cNvPr>
          <p:cNvSpPr txBox="1"/>
          <p:nvPr/>
        </p:nvSpPr>
        <p:spPr>
          <a:xfrm>
            <a:off x="2786063" y="3300411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tv series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BCDCB75-8718-0743-AC41-E6EFC685C0BA}"/>
              </a:ext>
            </a:extLst>
          </p:cNvPr>
          <p:cNvSpPr txBox="1"/>
          <p:nvPr/>
        </p:nvSpPr>
        <p:spPr>
          <a:xfrm>
            <a:off x="2800351" y="4352925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Edward Chapman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E8C3A6-DB0F-0348-AE6E-4D3C3CDD0A82}"/>
              </a:ext>
            </a:extLst>
          </p:cNvPr>
          <p:cNvSpPr txBox="1"/>
          <p:nvPr/>
        </p:nvSpPr>
        <p:spPr>
          <a:xfrm>
            <a:off x="3786187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9B1C09-E64F-7245-9D02-0EAA2BBF7851}"/>
              </a:ext>
            </a:extLst>
          </p:cNvPr>
          <p:cNvSpPr txBox="1"/>
          <p:nvPr/>
        </p:nvSpPr>
        <p:spPr>
          <a:xfrm>
            <a:off x="3771899" y="3362324"/>
            <a:ext cx="130016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rgbClr val="00B0F0"/>
                </a:solidFill>
              </a:rPr>
              <a:t>duration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898E668-81DE-C344-8E0D-AB7004C435E9}"/>
              </a:ext>
            </a:extLst>
          </p:cNvPr>
          <p:cNvSpPr txBox="1"/>
          <p:nvPr/>
        </p:nvSpPr>
        <p:spPr>
          <a:xfrm>
            <a:off x="3771899" y="4346652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 </a:t>
            </a:r>
            <a:r>
              <a:rPr lang="en-US" sz="500" dirty="0" err="1">
                <a:solidFill>
                  <a:srgbClr val="00B0F0"/>
                </a:solidFill>
              </a:rPr>
              <a:t>Funkquist</a:t>
            </a:r>
            <a:endParaRPr lang="en-US" sz="500" dirty="0">
              <a:solidFill>
                <a:srgbClr val="00B0F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0E5D5E-B415-AE45-BAC1-523F0D230F4D}"/>
              </a:ext>
            </a:extLst>
          </p:cNvPr>
          <p:cNvSpPr txBox="1"/>
          <p:nvPr/>
        </p:nvSpPr>
        <p:spPr>
          <a:xfrm>
            <a:off x="3771899" y="443772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 err="1">
                <a:solidFill>
                  <a:srgbClr val="00B0F0"/>
                </a:solidFill>
              </a:rPr>
              <a:t>Stig</a:t>
            </a:r>
            <a:r>
              <a:rPr lang="en-US" sz="500" dirty="0">
                <a:solidFill>
                  <a:srgbClr val="00B0F0"/>
                </a:solidFill>
              </a:rPr>
              <a:t> Olin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1E3F4CB-E77B-354B-B588-7E8813C70A60}"/>
              </a:ext>
            </a:extLst>
          </p:cNvPr>
          <p:cNvSpPr txBox="1"/>
          <p:nvPr/>
        </p:nvSpPr>
        <p:spPr>
          <a:xfrm>
            <a:off x="3764465" y="3294721"/>
            <a:ext cx="1300162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 err="1">
                <a:solidFill>
                  <a:srgbClr val="00B0F0"/>
                </a:solidFill>
              </a:rPr>
              <a:t>Ewa</a:t>
            </a:r>
            <a:r>
              <a:rPr lang="en-US" sz="300" dirty="0">
                <a:solidFill>
                  <a:srgbClr val="00B0F0"/>
                </a:solidFill>
              </a:rPr>
              <a:t> </a:t>
            </a:r>
            <a:r>
              <a:rPr lang="en-US" sz="300" dirty="0" err="1">
                <a:solidFill>
                  <a:srgbClr val="00B0F0"/>
                </a:solidFill>
              </a:rPr>
              <a:t>Fröling</a:t>
            </a:r>
            <a:endParaRPr lang="en-US" sz="300" dirty="0">
              <a:solidFill>
                <a:srgbClr val="00B0F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6F92B6-DD93-0D41-B4F0-DE6972A00E8E}"/>
              </a:ext>
            </a:extLst>
          </p:cNvPr>
          <p:cNvSpPr txBox="1"/>
          <p:nvPr/>
        </p:nvSpPr>
        <p:spPr>
          <a:xfrm>
            <a:off x="4869365" y="3166946"/>
            <a:ext cx="2535044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Gottfried John</a:t>
            </a:r>
          </a:p>
          <a:p>
            <a:pPr algn="ctr"/>
            <a:r>
              <a:rPr lang="en-US" sz="500" dirty="0">
                <a:solidFill>
                  <a:srgbClr val="00B0F0"/>
                </a:solidFill>
              </a:rPr>
              <a:t>El </a:t>
            </a:r>
            <a:r>
              <a:rPr lang="en-US" sz="500" dirty="0" err="1">
                <a:solidFill>
                  <a:srgbClr val="00B0F0"/>
                </a:solidFill>
              </a:rPr>
              <a:t>Hedi</a:t>
            </a:r>
            <a:r>
              <a:rPr lang="en-US" sz="500" dirty="0">
                <a:solidFill>
                  <a:srgbClr val="00B0F0"/>
                </a:solidFill>
              </a:rPr>
              <a:t> ben Salem </a:t>
            </a:r>
          </a:p>
          <a:p>
            <a:pPr algn="ctr"/>
            <a:r>
              <a:rPr lang="en-US" sz="600" dirty="0">
                <a:solidFill>
                  <a:srgbClr val="00B0F0"/>
                </a:solidFill>
              </a:rPr>
              <a:t>Walter </a:t>
            </a:r>
            <a:r>
              <a:rPr lang="en-US" sz="600" dirty="0" err="1">
                <a:solidFill>
                  <a:srgbClr val="00B0F0"/>
                </a:solidFill>
              </a:rPr>
              <a:t>Sedlmayr</a:t>
            </a:r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700" dirty="0" err="1">
                <a:solidFill>
                  <a:srgbClr val="00B0F0"/>
                </a:solidFill>
              </a:rPr>
              <a:t>Irm</a:t>
            </a:r>
            <a:r>
              <a:rPr lang="en-US" sz="700" dirty="0">
                <a:solidFill>
                  <a:srgbClr val="00B0F0"/>
                </a:solidFill>
              </a:rPr>
              <a:t> Hermann</a:t>
            </a:r>
          </a:p>
          <a:p>
            <a:pPr algn="ctr"/>
            <a:r>
              <a:rPr lang="en-US" sz="800" dirty="0">
                <a:solidFill>
                  <a:srgbClr val="00B0F0"/>
                </a:solidFill>
              </a:rPr>
              <a:t>Duration</a:t>
            </a: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800" dirty="0" err="1">
                <a:solidFill>
                  <a:srgbClr val="00B0F0"/>
                </a:solidFill>
              </a:rPr>
              <a:t>Ulli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r>
              <a:rPr lang="en-US" sz="800" dirty="0" err="1">
                <a:solidFill>
                  <a:srgbClr val="00B0F0"/>
                </a:solidFill>
              </a:rPr>
              <a:t>Lommel</a:t>
            </a:r>
            <a:endParaRPr lang="en-US" sz="800" dirty="0">
              <a:solidFill>
                <a:srgbClr val="00B0F0"/>
              </a:solidFill>
            </a:endParaRPr>
          </a:p>
          <a:p>
            <a:pPr algn="ctr"/>
            <a:r>
              <a:rPr lang="en-US" sz="400" dirty="0">
                <a:solidFill>
                  <a:srgbClr val="00B0F0"/>
                </a:solidFill>
              </a:rPr>
              <a:t>Margarethe von Trotta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48E9F1-2912-6447-8495-DE6458058455}"/>
              </a:ext>
            </a:extLst>
          </p:cNvPr>
          <p:cNvSpPr txBox="1"/>
          <p:nvPr/>
        </p:nvSpPr>
        <p:spPr>
          <a:xfrm>
            <a:off x="6343651" y="3514725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  <a:r>
              <a:rPr lang="en-US" sz="500" dirty="0">
                <a:solidFill>
                  <a:schemeClr val="tx1"/>
                </a:solidFill>
              </a:rPr>
              <a:t> x </a:t>
            </a:r>
            <a:r>
              <a:rPr lang="en-US" sz="500" dirty="0">
                <a:solidFill>
                  <a:srgbClr val="00B0F0"/>
                </a:solidFill>
              </a:rPr>
              <a:t>documentary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F31E612-5956-9A49-85AF-0C745497A44F}"/>
              </a:ext>
            </a:extLst>
          </p:cNvPr>
          <p:cNvSpPr txBox="1"/>
          <p:nvPr/>
        </p:nvSpPr>
        <p:spPr>
          <a:xfrm>
            <a:off x="6307932" y="344805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Werner Herzog (appears)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733C14-A20E-FF4D-B8DF-EEC3849C6546}"/>
              </a:ext>
            </a:extLst>
          </p:cNvPr>
          <p:cNvSpPr txBox="1"/>
          <p:nvPr/>
        </p:nvSpPr>
        <p:spPr>
          <a:xfrm>
            <a:off x="6357938" y="3373809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Peter </a:t>
            </a:r>
            <a:r>
              <a:rPr lang="en-US" sz="450" dirty="0" err="1">
                <a:solidFill>
                  <a:srgbClr val="00B0F0"/>
                </a:solidFill>
              </a:rPr>
              <a:t>Zeitlinger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451670-CA4C-1645-A6E1-5871C00682A8}"/>
              </a:ext>
            </a:extLst>
          </p:cNvPr>
          <p:cNvSpPr txBox="1"/>
          <p:nvPr/>
        </p:nvSpPr>
        <p:spPr>
          <a:xfrm>
            <a:off x="6343650" y="438626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Thomas </a:t>
            </a:r>
            <a:r>
              <a:rPr lang="en-US" sz="450" dirty="0" err="1">
                <a:solidFill>
                  <a:srgbClr val="00B0F0"/>
                </a:solidFill>
              </a:rPr>
              <a:t>Mauch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08ED64B-AD7A-AA42-B16C-14C498375FE0}"/>
              </a:ext>
            </a:extLst>
          </p:cNvPr>
          <p:cNvSpPr txBox="1"/>
          <p:nvPr/>
        </p:nvSpPr>
        <p:spPr>
          <a:xfrm>
            <a:off x="6279358" y="3292847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count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672C711-0893-2948-A927-C7B21866D05C}"/>
              </a:ext>
            </a:extLst>
          </p:cNvPr>
          <p:cNvSpPr txBox="1"/>
          <p:nvPr/>
        </p:nvSpPr>
        <p:spPr>
          <a:xfrm>
            <a:off x="5253134" y="4912668"/>
            <a:ext cx="41292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>
                <a:solidFill>
                  <a:schemeClr val="tx1"/>
                </a:solidFill>
              </a:rPr>
              <a:t>DOP </a:t>
            </a:r>
            <a:r>
              <a:rPr lang="en-US" sz="900" dirty="0">
                <a:solidFill>
                  <a:schemeClr val="tx1"/>
                </a:solidFill>
              </a:rPr>
              <a:t>stands for </a:t>
            </a:r>
            <a:r>
              <a:rPr lang="en-US" sz="900" i="1" dirty="0">
                <a:solidFill>
                  <a:schemeClr val="tx1"/>
                </a:solidFill>
              </a:rPr>
              <a:t>director of photography</a:t>
            </a:r>
            <a:r>
              <a:rPr lang="en-US" sz="900" dirty="0">
                <a:solidFill>
                  <a:schemeClr val="tx1"/>
                </a:solidFill>
              </a:rPr>
              <a:t>, which is the cinematographer</a:t>
            </a:r>
            <a:endParaRPr lang="en-US" sz="900" i="1" dirty="0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7E4749-DFAB-FD4A-B69C-00E45179A2AA}"/>
              </a:ext>
            </a:extLst>
          </p:cNvPr>
          <p:cNvSpPr txBox="1"/>
          <p:nvPr/>
        </p:nvSpPr>
        <p:spPr>
          <a:xfrm>
            <a:off x="6334987" y="445241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duration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9F7F0F1-1EE6-B847-93B0-46036173EF54}"/>
              </a:ext>
            </a:extLst>
          </p:cNvPr>
          <p:cNvSpPr txBox="1"/>
          <p:nvPr/>
        </p:nvSpPr>
        <p:spPr>
          <a:xfrm>
            <a:off x="7162800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D5D6CB2-6D62-A54D-864C-071F85F6E19E}"/>
              </a:ext>
            </a:extLst>
          </p:cNvPr>
          <p:cNvSpPr txBox="1"/>
          <p:nvPr/>
        </p:nvSpPr>
        <p:spPr>
          <a:xfrm>
            <a:off x="7153470" y="3380404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Gordon Willis (DOP)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B3AED-D5DC-4345-9E60-F51C1F95211F}"/>
              </a:ext>
            </a:extLst>
          </p:cNvPr>
          <p:cNvSpPr txBox="1"/>
          <p:nvPr/>
        </p:nvSpPr>
        <p:spPr>
          <a:xfrm>
            <a:off x="7153470" y="3313534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Diane Keaton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26D2BF5-8753-F946-85D8-4BD8A0571B6C}"/>
              </a:ext>
            </a:extLst>
          </p:cNvPr>
          <p:cNvSpPr txBox="1"/>
          <p:nvPr/>
        </p:nvSpPr>
        <p:spPr>
          <a:xfrm>
            <a:off x="7190794" y="438912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year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E61270-58C2-9C4D-8C7F-79F51EBB7E85}"/>
              </a:ext>
            </a:extLst>
          </p:cNvPr>
          <p:cNvSpPr txBox="1"/>
          <p:nvPr/>
        </p:nvSpPr>
        <p:spPr>
          <a:xfrm>
            <a:off x="7153470" y="3257938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Carlo Di Palma (DOP)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A68646A-45FD-C04D-8F6F-B2EB45085693}"/>
              </a:ext>
            </a:extLst>
          </p:cNvPr>
          <p:cNvSpPr txBox="1"/>
          <p:nvPr/>
        </p:nvSpPr>
        <p:spPr>
          <a:xfrm>
            <a:off x="7439764" y="4455834"/>
            <a:ext cx="850796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 err="1">
                <a:solidFill>
                  <a:srgbClr val="00B0F0"/>
                </a:solidFill>
              </a:rPr>
              <a:t>Vilmos</a:t>
            </a:r>
            <a:r>
              <a:rPr lang="en-US" sz="400" dirty="0">
                <a:solidFill>
                  <a:srgbClr val="00B0F0"/>
                </a:solidFill>
              </a:rPr>
              <a:t> </a:t>
            </a:r>
            <a:r>
              <a:rPr lang="en-US" sz="400" dirty="0" err="1">
                <a:solidFill>
                  <a:srgbClr val="00B0F0"/>
                </a:solidFill>
              </a:rPr>
              <a:t>Zsigmond</a:t>
            </a:r>
            <a:r>
              <a:rPr lang="en-US" sz="40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45C506-23F1-9D4F-9B6C-1E28A102DCF5}"/>
              </a:ext>
            </a:extLst>
          </p:cNvPr>
          <p:cNvSpPr txBox="1"/>
          <p:nvPr/>
        </p:nvSpPr>
        <p:spPr>
          <a:xfrm>
            <a:off x="7511610" y="3204210"/>
            <a:ext cx="523680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Mia Farrow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7E37A83-76F9-E24D-B639-06C72F172EA7}"/>
              </a:ext>
            </a:extLst>
          </p:cNvPr>
          <p:cNvSpPr txBox="1"/>
          <p:nvPr/>
        </p:nvSpPr>
        <p:spPr>
          <a:xfrm>
            <a:off x="7451194" y="4530090"/>
            <a:ext cx="850796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Darius </a:t>
            </a:r>
            <a:r>
              <a:rPr lang="en-US" sz="350" dirty="0" err="1">
                <a:solidFill>
                  <a:srgbClr val="00B0F0"/>
                </a:solidFill>
              </a:rPr>
              <a:t>Khondji</a:t>
            </a:r>
            <a:r>
              <a:rPr lang="en-US" sz="3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25A7D31-9439-5243-9E35-930E91E2C930}"/>
              </a:ext>
            </a:extLst>
          </p:cNvPr>
          <p:cNvSpPr txBox="1"/>
          <p:nvPr/>
        </p:nvSpPr>
        <p:spPr>
          <a:xfrm>
            <a:off x="8015614" y="3486876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Michael Chapman (DOP)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9B9E632-6C62-6F4E-B4A9-08A5A2871F3C}"/>
              </a:ext>
            </a:extLst>
          </p:cNvPr>
          <p:cNvSpPr txBox="1"/>
          <p:nvPr/>
        </p:nvSpPr>
        <p:spPr>
          <a:xfrm>
            <a:off x="8015614" y="340995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D63EBAB-F9F1-7B49-A532-EF350972F235}"/>
              </a:ext>
            </a:extLst>
          </p:cNvPr>
          <p:cNvSpPr txBox="1"/>
          <p:nvPr/>
        </p:nvSpPr>
        <p:spPr>
          <a:xfrm>
            <a:off x="8398700" y="3333750"/>
            <a:ext cx="509979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</a:t>
            </a:r>
            <a:r>
              <a:rPr lang="en-US" sz="450" dirty="0" err="1">
                <a:solidFill>
                  <a:srgbClr val="00B0F0"/>
                </a:solidFill>
              </a:rPr>
              <a:t>cnt</a:t>
            </a:r>
            <a:endParaRPr lang="en-US" sz="450" dirty="0">
              <a:solidFill>
                <a:srgbClr val="00B0F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940C528-8AF3-5448-AB8E-31660FB629B0}"/>
              </a:ext>
            </a:extLst>
          </p:cNvPr>
          <p:cNvSpPr txBox="1"/>
          <p:nvPr/>
        </p:nvSpPr>
        <p:spPr>
          <a:xfrm>
            <a:off x="8392437" y="3269032"/>
            <a:ext cx="509979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Ringo Starr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C89B40-EA19-FE4F-8B73-97DB9BFF8C9B}"/>
              </a:ext>
            </a:extLst>
          </p:cNvPr>
          <p:cNvSpPr txBox="1"/>
          <p:nvPr/>
        </p:nvSpPr>
        <p:spPr>
          <a:xfrm>
            <a:off x="8386175" y="4394287"/>
            <a:ext cx="603923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Henry Northrup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F4F2B66-AAA6-CF42-A6DE-7C2225D01886}"/>
              </a:ext>
            </a:extLst>
          </p:cNvPr>
          <p:cNvSpPr txBox="1"/>
          <p:nvPr/>
        </p:nvSpPr>
        <p:spPr>
          <a:xfrm>
            <a:off x="8386174" y="3212665"/>
            <a:ext cx="509979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>
                <a:solidFill>
                  <a:srgbClr val="00B0F0"/>
                </a:solidFill>
              </a:rPr>
              <a:t>Joe Pesci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E31B82E-0653-8C44-839B-BEEDE52A7D39}"/>
              </a:ext>
            </a:extLst>
          </p:cNvPr>
          <p:cNvSpPr txBox="1"/>
          <p:nvPr/>
        </p:nvSpPr>
        <p:spPr>
          <a:xfrm>
            <a:off x="93511" y="4921793"/>
            <a:ext cx="32822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* Font sizes are roughly proportional to absolute value of coefficients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F307A09-F2EF-DA4E-9FD6-EB28C52B4E3E}"/>
              </a:ext>
            </a:extLst>
          </p:cNvPr>
          <p:cNvSpPr txBox="1"/>
          <p:nvPr/>
        </p:nvSpPr>
        <p:spPr>
          <a:xfrm>
            <a:off x="63797" y="-2"/>
            <a:ext cx="9080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values shown in blue represent the best model for the given director, based on comparisons of </a:t>
            </a:r>
            <a:r>
              <a:rPr lang="en-US" sz="800" i="1" dirty="0">
                <a:solidFill>
                  <a:srgbClr val="00B0F0"/>
                </a:solidFill>
              </a:rPr>
              <a:t>mean absolute error </a:t>
            </a:r>
            <a:r>
              <a:rPr lang="en-US" sz="800" dirty="0">
                <a:solidFill>
                  <a:srgbClr val="00B0F0"/>
                </a:solidFill>
              </a:rPr>
              <a:t>(</a:t>
            </a:r>
            <a:r>
              <a:rPr lang="en-US" sz="800" i="1" dirty="0" err="1">
                <a:solidFill>
                  <a:srgbClr val="00B0F0"/>
                </a:solidFill>
              </a:rPr>
              <a:t>mae</a:t>
            </a:r>
            <a:r>
              <a:rPr lang="en-US" sz="800" dirty="0">
                <a:solidFill>
                  <a:srgbClr val="00B0F0"/>
                </a:solidFill>
              </a:rPr>
              <a:t>) between different sets of features and rows, and within the same set of features and rows, choosing Lasso vs. Ridge based on lower 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endParaRPr lang="en-US" sz="800" baseline="30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67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Questions investigated</a:t>
            </a:r>
            <a:endParaRPr sz="4800" dirty="0"/>
          </a:p>
        </p:txBody>
      </p:sp>
      <p:sp>
        <p:nvSpPr>
          <p:cNvPr id="68" name="Google Shape;68;p12"/>
          <p:cNvSpPr txBox="1"/>
          <p:nvPr/>
        </p:nvSpPr>
        <p:spPr>
          <a:xfrm>
            <a:off x="691200" y="1542994"/>
            <a:ext cx="36693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Characterizing response to film directors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The investor, sponsor, or granting agency that funds film directors may be interested in…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Besides profit margins they may be interested in alternative gauges of success of a movie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Crowd-sourced critical response to the films of prolific acclaimed directors are a valuable resource to exploit to address this.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857053" y="1542994"/>
            <a:ext cx="38295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Predicting the ratings of their films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Based on data freely available to the general public, it may be possible to a build predictive models tailored to various film directors of the past.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Such types of models can also be applied to directors that are still active.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Most of the film directors examined  are still active today.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2"/>
          <p:cNvSpPr txBox="1"/>
          <p:nvPr/>
        </p:nvSpPr>
        <p:spPr>
          <a:xfrm>
            <a:off x="691200" y="5228820"/>
            <a:ext cx="7995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More info on how to use this template at </a:t>
            </a:r>
            <a:r>
              <a:rPr lang="en" sz="12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This template is free to use under </a:t>
            </a:r>
            <a:r>
              <a:rPr lang="en" sz="1200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. You can keep the Credits slide or mention </a:t>
            </a:r>
            <a:r>
              <a:rPr lang="en" sz="1200" dirty="0" err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SlidesCarnival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 and other resources used in a slide footer.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821828" y="-734145"/>
            <a:ext cx="5840229" cy="20404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Caveat:</a:t>
            </a:r>
            <a:r>
              <a:rPr lang="en" sz="2000" dirty="0"/>
              <a:t> 	</a:t>
            </a:r>
            <a:endParaRPr sz="2000" dirty="0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-2280752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Google Shape;169;p23">
            <a:extLst>
              <a:ext uri="{FF2B5EF4-FFF2-40B4-BE49-F238E27FC236}">
                <a16:creationId xmlns:a16="http://schemas.microsoft.com/office/drawing/2014/main" id="{411F2C98-062A-F64C-8398-EF71A9CECBA4}"/>
              </a:ext>
            </a:extLst>
          </p:cNvPr>
          <p:cNvSpPr txBox="1">
            <a:spLocks/>
          </p:cNvSpPr>
          <p:nvPr/>
        </p:nvSpPr>
        <p:spPr>
          <a:xfrm>
            <a:off x="747919" y="1285682"/>
            <a:ext cx="7761600" cy="1942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Although average </a:t>
            </a:r>
            <a:r>
              <a:rPr lang="en-US" sz="2000" i="1" u="sng" dirty="0"/>
              <a:t>rating</a:t>
            </a:r>
            <a:r>
              <a:rPr lang="en-US" sz="2000" i="1" dirty="0"/>
              <a:t> </a:t>
            </a:r>
            <a:r>
              <a:rPr lang="en-US" sz="2000" dirty="0"/>
              <a:t>of a movie could vary up or down regardless of the </a:t>
            </a:r>
            <a:r>
              <a:rPr lang="en-US" sz="2000" i="1" u="sng" dirty="0"/>
              <a:t>rating count</a:t>
            </a:r>
            <a:r>
              <a:rPr lang="en-US" sz="2000" i="1" dirty="0"/>
              <a:t>, </a:t>
            </a:r>
            <a:r>
              <a:rPr lang="en-US" sz="2000" dirty="0"/>
              <a:t>the particular ratings can only exist in so far as there already exist ratings to count up. Therefore there is some question of: </a:t>
            </a:r>
          </a:p>
          <a:p>
            <a:endParaRPr lang="en-US" sz="1400" i="1" dirty="0"/>
          </a:p>
          <a:p>
            <a:r>
              <a:rPr lang="en-US" sz="2000" i="1" dirty="0">
                <a:solidFill>
                  <a:srgbClr val="4ECDC4"/>
                </a:solidFill>
              </a:rPr>
              <a:t>			Reflexivity</a:t>
            </a:r>
            <a:endParaRPr lang="en-US" sz="2000" dirty="0">
              <a:solidFill>
                <a:srgbClr val="4ECDC4"/>
              </a:solidFill>
            </a:endParaRPr>
          </a:p>
        </p:txBody>
      </p:sp>
      <p:sp>
        <p:nvSpPr>
          <p:cNvPr id="39" name="Google Shape;169;p23">
            <a:extLst>
              <a:ext uri="{FF2B5EF4-FFF2-40B4-BE49-F238E27FC236}">
                <a16:creationId xmlns:a16="http://schemas.microsoft.com/office/drawing/2014/main" id="{1C39782E-D3ED-7946-94BF-227025C0760D}"/>
              </a:ext>
            </a:extLst>
          </p:cNvPr>
          <p:cNvSpPr txBox="1">
            <a:spLocks/>
          </p:cNvSpPr>
          <p:nvPr/>
        </p:nvSpPr>
        <p:spPr>
          <a:xfrm>
            <a:off x="765109" y="3321698"/>
            <a:ext cx="7931021" cy="718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Can the ratings be predicted or interpreted </a:t>
            </a:r>
            <a:r>
              <a:rPr lang="en-US" sz="2000" i="1" dirty="0"/>
              <a:t>without</a:t>
            </a:r>
            <a:r>
              <a:rPr lang="en-US" sz="2000" dirty="0"/>
              <a:t> using </a:t>
            </a:r>
            <a:r>
              <a:rPr lang="en-US" sz="2000" i="1" dirty="0"/>
              <a:t>rating count </a:t>
            </a:r>
            <a:r>
              <a:rPr lang="en-US" sz="2000" dirty="0"/>
              <a:t>as a feature?</a:t>
            </a:r>
          </a:p>
        </p:txBody>
      </p:sp>
    </p:spTree>
    <p:extLst>
      <p:ext uri="{BB962C8B-B14F-4D97-AF65-F5344CB8AC3E}">
        <p14:creationId xmlns:p14="http://schemas.microsoft.com/office/powerpoint/2010/main" val="405960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4049483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F54FE-80D0-5547-85BD-51C7D859D2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739" y="1592355"/>
            <a:ext cx="7800391" cy="863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65713" y="1412084"/>
            <a:ext cx="5465147" cy="215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711D-B563-AE41-AF68-AC4F6AB419C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0696" y="7263104"/>
            <a:ext cx="9067800" cy="11049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0AF7EF7-9AD7-2640-92A3-BF47BAAAFE50}"/>
              </a:ext>
            </a:extLst>
          </p:cNvPr>
          <p:cNvSpPr txBox="1"/>
          <p:nvPr/>
        </p:nvSpPr>
        <p:spPr>
          <a:xfrm>
            <a:off x="93510" y="4921793"/>
            <a:ext cx="90504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next slide).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26C851-ADC5-7B4D-BFED-7CD0DAD280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5669" y="2681883"/>
            <a:ext cx="7756693" cy="92212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7E49653-B149-674D-95A8-A7FEC41F9C7D}"/>
              </a:ext>
            </a:extLst>
          </p:cNvPr>
          <p:cNvSpPr txBox="1"/>
          <p:nvPr/>
        </p:nvSpPr>
        <p:spPr>
          <a:xfrm>
            <a:off x="877186" y="2454029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sp>
        <p:nvSpPr>
          <p:cNvPr id="49" name="Google Shape;169;p23">
            <a:extLst>
              <a:ext uri="{FF2B5EF4-FFF2-40B4-BE49-F238E27FC236}">
                <a16:creationId xmlns:a16="http://schemas.microsoft.com/office/drawing/2014/main" id="{59CFC65F-B0EC-854F-8894-D8ED127BB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0" name="Google Shape;119;p18">
            <a:extLst>
              <a:ext uri="{FF2B5EF4-FFF2-40B4-BE49-F238E27FC236}">
                <a16:creationId xmlns:a16="http://schemas.microsoft.com/office/drawing/2014/main" id="{227AF6BD-AE89-AF44-BCE3-2BEE1AEEC0B1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sp>
        <p:nvSpPr>
          <p:cNvPr id="53" name="Google Shape;169;p23">
            <a:extLst>
              <a:ext uri="{FF2B5EF4-FFF2-40B4-BE49-F238E27FC236}">
                <a16:creationId xmlns:a16="http://schemas.microsoft.com/office/drawing/2014/main" id="{63C55D27-648B-5E4A-B2C2-55783E17C289}"/>
              </a:ext>
            </a:extLst>
          </p:cNvPr>
          <p:cNvSpPr txBox="1">
            <a:spLocks/>
          </p:cNvSpPr>
          <p:nvPr/>
        </p:nvSpPr>
        <p:spPr>
          <a:xfrm>
            <a:off x="5826643" y="701749"/>
            <a:ext cx="3402418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without </a:t>
            </a:r>
            <a:r>
              <a:rPr lang="en-US" sz="1400" i="1" dirty="0">
                <a:solidFill>
                  <a:srgbClr val="4ECDC4"/>
                </a:solidFill>
              </a:rPr>
              <a:t>rating count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</p:spTree>
    <p:extLst>
      <p:ext uri="{BB962C8B-B14F-4D97-AF65-F5344CB8AC3E}">
        <p14:creationId xmlns:p14="http://schemas.microsoft.com/office/powerpoint/2010/main" val="195178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860642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65713" y="1348073"/>
            <a:ext cx="5465147" cy="215163"/>
          </a:xfrm>
          <a:prstGeom prst="rect">
            <a:avLst/>
          </a:prstGeom>
        </p:spPr>
      </p:pic>
      <p:sp>
        <p:nvSpPr>
          <p:cNvPr id="40" name="Google Shape;169;p23">
            <a:extLst>
              <a:ext uri="{FF2B5EF4-FFF2-40B4-BE49-F238E27FC236}">
                <a16:creationId xmlns:a16="http://schemas.microsoft.com/office/drawing/2014/main" id="{3053704C-3A77-9841-8810-73972BD04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41" name="Google Shape;119;p18">
            <a:extLst>
              <a:ext uri="{FF2B5EF4-FFF2-40B4-BE49-F238E27FC236}">
                <a16:creationId xmlns:a16="http://schemas.microsoft.com/office/drawing/2014/main" id="{2177EED3-1ECD-4E49-9461-F5B198A74DD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70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FCFC4-8464-6347-8107-EE9429EFBA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8981" y="1504373"/>
            <a:ext cx="7586521" cy="924408"/>
          </a:xfrm>
          <a:prstGeom prst="rect">
            <a:avLst/>
          </a:prstGeom>
        </p:spPr>
      </p:pic>
      <p:sp>
        <p:nvSpPr>
          <p:cNvPr id="23" name="Google Shape;169;p23">
            <a:extLst>
              <a:ext uri="{FF2B5EF4-FFF2-40B4-BE49-F238E27FC236}">
                <a16:creationId xmlns:a16="http://schemas.microsoft.com/office/drawing/2014/main" id="{59716780-958F-524E-B9E3-51D7B5004BE4}"/>
              </a:ext>
            </a:extLst>
          </p:cNvPr>
          <p:cNvSpPr txBox="1">
            <a:spLocks/>
          </p:cNvSpPr>
          <p:nvPr/>
        </p:nvSpPr>
        <p:spPr>
          <a:xfrm>
            <a:off x="6071191" y="712382"/>
            <a:ext cx="2892056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using </a:t>
            </a:r>
            <a:r>
              <a:rPr lang="en-US" sz="1400" i="1" dirty="0">
                <a:solidFill>
                  <a:srgbClr val="4ECDC4"/>
                </a:solidFill>
              </a:rPr>
              <a:t>budget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56B868-9A84-0A43-BD56-F3A4161B2F69}"/>
              </a:ext>
            </a:extLst>
          </p:cNvPr>
          <p:cNvSpPr txBox="1"/>
          <p:nvPr/>
        </p:nvSpPr>
        <p:spPr>
          <a:xfrm>
            <a:off x="93509" y="4921793"/>
            <a:ext cx="91780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previous slide).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1DA473-6F4D-8D44-9AF0-ACC622A6D29D}"/>
              </a:ext>
            </a:extLst>
          </p:cNvPr>
          <p:cNvSpPr txBox="1"/>
          <p:nvPr/>
        </p:nvSpPr>
        <p:spPr>
          <a:xfrm>
            <a:off x="930349" y="2326220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1D2082-4200-1643-A9E4-A8E10BCAAA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3836" y="2568192"/>
            <a:ext cx="7627904" cy="82146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DC57233-235C-4E45-B21E-5B9EA87D4570}"/>
              </a:ext>
            </a:extLst>
          </p:cNvPr>
          <p:cNvSpPr txBox="1"/>
          <p:nvPr/>
        </p:nvSpPr>
        <p:spPr>
          <a:xfrm>
            <a:off x="4673255" y="4549014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year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4B2AC-283A-8843-8C0D-067537B1C181}"/>
              </a:ext>
            </a:extLst>
          </p:cNvPr>
          <p:cNvSpPr txBox="1"/>
          <p:nvPr/>
        </p:nvSpPr>
        <p:spPr>
          <a:xfrm>
            <a:off x="4425131" y="3700735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Anna Karina 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André S. </a:t>
            </a:r>
            <a:r>
              <a:rPr lang="en-US" sz="800" dirty="0" err="1">
                <a:solidFill>
                  <a:srgbClr val="00B0F0"/>
                </a:solidFill>
              </a:rPr>
              <a:t>Labarthe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21B6FC-E8E4-2648-A0C2-20CAF24FB3A7}"/>
              </a:ext>
            </a:extLst>
          </p:cNvPr>
          <p:cNvSpPr txBox="1"/>
          <p:nvPr/>
        </p:nvSpPr>
        <p:spPr>
          <a:xfrm>
            <a:off x="4441460" y="3586229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duration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J.P. </a:t>
            </a:r>
            <a:r>
              <a:rPr lang="en-US" sz="800" dirty="0" err="1">
                <a:solidFill>
                  <a:srgbClr val="00B0F0"/>
                </a:solidFill>
              </a:rPr>
              <a:t>Belmondo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DA87C9-D935-504F-8360-920CE22C79D6}"/>
              </a:ext>
            </a:extLst>
          </p:cNvPr>
          <p:cNvSpPr txBox="1"/>
          <p:nvPr/>
        </p:nvSpPr>
        <p:spPr>
          <a:xfrm>
            <a:off x="4490621" y="3495982"/>
            <a:ext cx="202816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rgbClr val="00B0F0"/>
                </a:solidFill>
              </a:rPr>
              <a:t>budget </a:t>
            </a:r>
            <a:r>
              <a:rPr lang="en-US" sz="700" dirty="0">
                <a:solidFill>
                  <a:schemeClr val="tx1"/>
                </a:solidFill>
              </a:rPr>
              <a:t>x </a:t>
            </a:r>
            <a:r>
              <a:rPr lang="en-US" sz="700" dirty="0">
                <a:solidFill>
                  <a:srgbClr val="00B0F0"/>
                </a:solidFill>
              </a:rPr>
              <a:t>Raoul </a:t>
            </a:r>
            <a:r>
              <a:rPr lang="en-US" sz="700" dirty="0" err="1">
                <a:solidFill>
                  <a:srgbClr val="00B0F0"/>
                </a:solidFill>
              </a:rPr>
              <a:t>Coutard</a:t>
            </a:r>
            <a:r>
              <a:rPr lang="en-US" sz="700" dirty="0">
                <a:solidFill>
                  <a:srgbClr val="00B0F0"/>
                </a:solidFill>
              </a:rPr>
              <a:t> (DOP)</a:t>
            </a:r>
            <a:r>
              <a:rPr lang="en-US" sz="700" dirty="0">
                <a:solidFill>
                  <a:schemeClr val="tx1"/>
                </a:solidFill>
              </a:rPr>
              <a:t>	</a:t>
            </a:r>
            <a:endParaRPr lang="en-US" sz="700" dirty="0">
              <a:solidFill>
                <a:srgbClr val="00B0F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5F6B79-D36C-3D4D-ACA3-1FEC04ADA022}"/>
              </a:ext>
            </a:extLst>
          </p:cNvPr>
          <p:cNvSpPr txBox="1"/>
          <p:nvPr/>
        </p:nvSpPr>
        <p:spPr>
          <a:xfrm>
            <a:off x="4490621" y="3409950"/>
            <a:ext cx="202816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Georges </a:t>
            </a:r>
            <a:r>
              <a:rPr lang="en-US" sz="500" dirty="0" err="1">
                <a:solidFill>
                  <a:srgbClr val="00B0F0"/>
                </a:solidFill>
              </a:rPr>
              <a:t>Staquet</a:t>
            </a:r>
            <a:r>
              <a:rPr lang="en-US" sz="500" dirty="0">
                <a:solidFill>
                  <a:srgbClr val="00B0F0"/>
                </a:solidFill>
              </a:rPr>
              <a:t>	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22578B-6250-8641-9202-3DACFBCCAD94}"/>
              </a:ext>
            </a:extLst>
          </p:cNvPr>
          <p:cNvSpPr txBox="1"/>
          <p:nvPr/>
        </p:nvSpPr>
        <p:spPr>
          <a:xfrm>
            <a:off x="799077" y="3944442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F8E2E3-78BB-5147-8C93-7FAD5FEEBBAD}"/>
              </a:ext>
            </a:extLst>
          </p:cNvPr>
          <p:cNvSpPr txBox="1"/>
          <p:nvPr/>
        </p:nvSpPr>
        <p:spPr>
          <a:xfrm>
            <a:off x="1013389" y="3425617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0E37E1-8495-C542-B29F-CACD70C143FB}"/>
              </a:ext>
            </a:extLst>
          </p:cNvPr>
          <p:cNvSpPr txBox="1"/>
          <p:nvPr/>
        </p:nvSpPr>
        <p:spPr>
          <a:xfrm>
            <a:off x="641914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</p:spTree>
    <p:extLst>
      <p:ext uri="{BB962C8B-B14F-4D97-AF65-F5344CB8AC3E}">
        <p14:creationId xmlns:p14="http://schemas.microsoft.com/office/powerpoint/2010/main" val="715135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48" name="Google Shape;120;p18">
            <a:extLst>
              <a:ext uri="{FF2B5EF4-FFF2-40B4-BE49-F238E27FC236}">
                <a16:creationId xmlns:a16="http://schemas.microsoft.com/office/drawing/2014/main" id="{3C299643-6CF4-AB48-BF1F-766AFA32A8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49" name="Google Shape;204;p26">
            <a:extLst>
              <a:ext uri="{FF2B5EF4-FFF2-40B4-BE49-F238E27FC236}">
                <a16:creationId xmlns:a16="http://schemas.microsoft.com/office/drawing/2014/main" id="{B2AF6462-68F1-5240-A332-89C60D890464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8757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3409073" y="256363"/>
            <a:ext cx="5447059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Hitchcock’s movies increased in duration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EFFF"/>
                </a:solidFill>
              </a:rPr>
              <a:t>Their</a:t>
            </a:r>
            <a:r>
              <a:rPr lang="en" sz="1400" dirty="0"/>
              <a:t> </a:t>
            </a:r>
            <a:r>
              <a:rPr lang="en" sz="1400" dirty="0">
                <a:solidFill>
                  <a:srgbClr val="ACB7FF"/>
                </a:solidFill>
              </a:rPr>
              <a:t>ratings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496FF"/>
                </a:solidFill>
              </a:rPr>
              <a:t>have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396FF"/>
                </a:solidFill>
              </a:rPr>
              <a:t>a</a:t>
            </a:r>
            <a:r>
              <a:rPr lang="en" sz="1400" dirty="0">
                <a:solidFill>
                  <a:srgbClr val="FD6DFF"/>
                </a:solidFill>
              </a:rPr>
              <a:t> sweet spot just </a:t>
            </a:r>
            <a:r>
              <a:rPr lang="en" sz="1400" dirty="0">
                <a:solidFill>
                  <a:srgbClr val="D396FF"/>
                </a:solidFill>
              </a:rPr>
              <a:t>past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the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mid</a:t>
            </a:r>
            <a:r>
              <a:rPr lang="en" sz="1400" dirty="0">
                <a:solidFill>
                  <a:srgbClr val="BBAAFF"/>
                </a:solidFill>
              </a:rPr>
              <a:t>dle </a:t>
            </a:r>
            <a:r>
              <a:rPr lang="en" sz="1400" dirty="0"/>
              <a:t> </a:t>
            </a:r>
            <a:endParaRPr sz="1400"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46EA6F-3AD5-F544-B675-1C059D01F385}"/>
              </a:ext>
            </a:extLst>
          </p:cNvPr>
          <p:cNvSpPr/>
          <p:nvPr/>
        </p:nvSpPr>
        <p:spPr>
          <a:xfrm>
            <a:off x="1275907" y="1180214"/>
            <a:ext cx="956930" cy="946298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133875-B43D-FA4F-AE62-470C48EFA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103" y="1700255"/>
            <a:ext cx="5588000" cy="3225800"/>
          </a:xfrm>
          <a:prstGeom prst="rect">
            <a:avLst/>
          </a:prstGeom>
        </p:spPr>
      </p:pic>
      <p:sp>
        <p:nvSpPr>
          <p:cNvPr id="6" name="Google Shape;93;p15">
            <a:extLst>
              <a:ext uri="{FF2B5EF4-FFF2-40B4-BE49-F238E27FC236}">
                <a16:creationId xmlns:a16="http://schemas.microsoft.com/office/drawing/2014/main" id="{C4835DED-7160-AE46-BC4C-20557B8DC4CD}"/>
              </a:ext>
            </a:extLst>
          </p:cNvPr>
          <p:cNvSpPr txBox="1">
            <a:spLocks/>
          </p:cNvSpPr>
          <p:nvPr/>
        </p:nvSpPr>
        <p:spPr>
          <a:xfrm>
            <a:off x="8195733" y="1563158"/>
            <a:ext cx="839698" cy="2201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▣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□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rating</a:t>
            </a:r>
          </a:p>
        </p:txBody>
      </p:sp>
      <p:sp>
        <p:nvSpPr>
          <p:cNvPr id="7" name="Google Shape;204;p26">
            <a:extLst>
              <a:ext uri="{FF2B5EF4-FFF2-40B4-BE49-F238E27FC236}">
                <a16:creationId xmlns:a16="http://schemas.microsoft.com/office/drawing/2014/main" id="{7B994F26-B686-9147-91D4-A2113AEAB6F3}"/>
              </a:ext>
            </a:extLst>
          </p:cNvPr>
          <p:cNvSpPr txBox="1">
            <a:spLocks/>
          </p:cNvSpPr>
          <p:nvPr/>
        </p:nvSpPr>
        <p:spPr>
          <a:xfrm>
            <a:off x="218876" y="61580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More visualizations for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5349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6" name="Google Shape;204;p26">
            <a:extLst>
              <a:ext uri="{FF2B5EF4-FFF2-40B4-BE49-F238E27FC236}">
                <a16:creationId xmlns:a16="http://schemas.microsoft.com/office/drawing/2014/main" id="{B3CE6029-F135-1449-8544-524D53CBB6F1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64912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-1"/>
            <a:ext cx="9144000" cy="49475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163285" y="792808"/>
            <a:ext cx="4301711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Feature engineering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598714" y="2788351"/>
            <a:ext cx="4130550" cy="1631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D6DFF"/>
                </a:solidFill>
              </a:rPr>
              <a:t>Model the spike in rating count, using the </a:t>
            </a:r>
            <a:r>
              <a:rPr lang="en" i="1" dirty="0">
                <a:solidFill>
                  <a:srgbClr val="FD6DFF"/>
                </a:solidFill>
              </a:rPr>
              <a:t>Dirac Delta </a:t>
            </a:r>
            <a:r>
              <a:rPr lang="en" dirty="0">
                <a:solidFill>
                  <a:srgbClr val="FD6DFF"/>
                </a:solidFill>
              </a:rPr>
              <a:t>function (”impulse” function)</a:t>
            </a:r>
            <a:endParaRPr sz="2400" dirty="0">
              <a:solidFill>
                <a:srgbClr val="FD6D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571500" y="5832321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25204-DC2B-1842-ABC1-DC2894782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389" y="214993"/>
            <a:ext cx="4186012" cy="22832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73DA54-C713-7E40-A68E-005B718D4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159" y="5600699"/>
            <a:ext cx="2841809" cy="1657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360A0-0B94-B04A-A7E8-2886E345C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807" y="2743200"/>
            <a:ext cx="2742460" cy="20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B2CB6C-82D8-4644-8056-2076994B7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792" y="358058"/>
            <a:ext cx="1748738" cy="17560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D8F57A-CE58-7345-AF94-A316206E3720}"/>
              </a:ext>
            </a:extLst>
          </p:cNvPr>
          <p:cNvSpPr/>
          <p:nvPr/>
        </p:nvSpPr>
        <p:spPr>
          <a:xfrm>
            <a:off x="6527214" y="425596"/>
            <a:ext cx="210691" cy="45719"/>
          </a:xfrm>
          <a:prstGeom prst="roundRect">
            <a:avLst/>
          </a:prstGeom>
          <a:noFill/>
          <a:ln w="15875">
            <a:solidFill>
              <a:srgbClr val="FD6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F2093D9-48B1-EE4A-85ED-496C1F86BF5C}"/>
              </a:ext>
            </a:extLst>
          </p:cNvPr>
          <p:cNvCxnSpPr>
            <a:cxnSpLocks/>
          </p:cNvCxnSpPr>
          <p:nvPr/>
        </p:nvCxnSpPr>
        <p:spPr>
          <a:xfrm>
            <a:off x="6763189" y="434023"/>
            <a:ext cx="425596" cy="0"/>
          </a:xfrm>
          <a:prstGeom prst="straightConnector1">
            <a:avLst/>
          </a:prstGeom>
          <a:ln w="15875">
            <a:solidFill>
              <a:srgbClr val="D496F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44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build="p"/>
      <p:bldP spid="6" grpId="0" animBg="1"/>
      <p:bldP spid="6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  <p:sp>
        <p:nvSpPr>
          <p:cNvPr id="4" name="Google Shape;204;p26">
            <a:extLst>
              <a:ext uri="{FF2B5EF4-FFF2-40B4-BE49-F238E27FC236}">
                <a16:creationId xmlns:a16="http://schemas.microsoft.com/office/drawing/2014/main" id="{DF2DD956-B207-1347-816A-56CE92F1C237}"/>
              </a:ext>
            </a:extLst>
          </p:cNvPr>
          <p:cNvSpPr txBox="1">
            <a:spLocks/>
          </p:cNvSpPr>
          <p:nvPr/>
        </p:nvSpPr>
        <p:spPr>
          <a:xfrm>
            <a:off x="1399397" y="1275021"/>
            <a:ext cx="332686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800" dirty="0">
                <a:solidFill>
                  <a:schemeClr val="accent1"/>
                </a:solidFill>
              </a:rPr>
              <a:t>Thanks!</a:t>
            </a:r>
          </a:p>
        </p:txBody>
      </p:sp>
      <p:sp>
        <p:nvSpPr>
          <p:cNvPr id="5" name="Google Shape;62;p11">
            <a:extLst>
              <a:ext uri="{FF2B5EF4-FFF2-40B4-BE49-F238E27FC236}">
                <a16:creationId xmlns:a16="http://schemas.microsoft.com/office/drawing/2014/main" id="{4322649F-2E67-EF4A-9C6C-BD979FEDEA55}"/>
              </a:ext>
            </a:extLst>
          </p:cNvPr>
          <p:cNvSpPr txBox="1">
            <a:spLocks/>
          </p:cNvSpPr>
          <p:nvPr/>
        </p:nvSpPr>
        <p:spPr>
          <a:xfrm>
            <a:off x="607785" y="345624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b="0" dirty="0" err="1"/>
              <a:t>joshuabanksmailman@gmail.com</a:t>
            </a: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0432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576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9144000" cy="196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4294967295"/>
          </p:nvPr>
        </p:nvSpPr>
        <p:spPr>
          <a:xfrm>
            <a:off x="582500" y="1390256"/>
            <a:ext cx="5025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chemeClr val="accent1"/>
                </a:solidFill>
              </a:rPr>
              <a:t>Who?</a:t>
            </a:r>
            <a:endParaRPr sz="12000" dirty="0">
              <a:solidFill>
                <a:schemeClr val="accent1"/>
              </a:solidFill>
            </a:endParaRP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0" y="2188406"/>
            <a:ext cx="9143999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/>
              <a:t>Seven acclaimed directors who are prolific</a:t>
            </a:r>
            <a:endParaRPr sz="28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329861" y="4221750"/>
            <a:ext cx="1227667" cy="762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Alfred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Hitchcock</a:t>
            </a:r>
            <a:endParaRPr sz="1600" dirty="0"/>
          </a:p>
        </p:txBody>
      </p:sp>
      <p:sp>
        <p:nvSpPr>
          <p:cNvPr id="80" name="Google Shape;80;p13"/>
          <p:cNvSpPr/>
          <p:nvPr/>
        </p:nvSpPr>
        <p:spPr>
          <a:xfrm>
            <a:off x="641796" y="-521954"/>
            <a:ext cx="1679653" cy="10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" name="Google Shape;79;p13">
            <a:extLst>
              <a:ext uri="{FF2B5EF4-FFF2-40B4-BE49-F238E27FC236}">
                <a16:creationId xmlns:a16="http://schemas.microsoft.com/office/drawing/2014/main" id="{91F7A072-A11F-D04D-BEE9-118BA64CB53F}"/>
              </a:ext>
            </a:extLst>
          </p:cNvPr>
          <p:cNvSpPr txBox="1">
            <a:spLocks/>
          </p:cNvSpPr>
          <p:nvPr/>
        </p:nvSpPr>
        <p:spPr>
          <a:xfrm>
            <a:off x="15575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556AA000-4EBB-B54E-93C7-8BD7DDBCF7EB}"/>
              </a:ext>
            </a:extLst>
          </p:cNvPr>
          <p:cNvSpPr txBox="1">
            <a:spLocks/>
          </p:cNvSpPr>
          <p:nvPr/>
        </p:nvSpPr>
        <p:spPr>
          <a:xfrm>
            <a:off x="29291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59D804A7-23A8-0C41-B7CF-834C60B14686}"/>
              </a:ext>
            </a:extLst>
          </p:cNvPr>
          <p:cNvSpPr txBox="1">
            <a:spLocks/>
          </p:cNvSpPr>
          <p:nvPr/>
        </p:nvSpPr>
        <p:spPr>
          <a:xfrm>
            <a:off x="4209288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53E62E74-8C2A-0144-BEAA-36CA2D193884}"/>
              </a:ext>
            </a:extLst>
          </p:cNvPr>
          <p:cNvSpPr txBox="1">
            <a:spLocks/>
          </p:cNvSpPr>
          <p:nvPr/>
        </p:nvSpPr>
        <p:spPr>
          <a:xfrm>
            <a:off x="5361432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Werner Herzog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CFBC97D8-0FF5-BA45-ABE8-6BAD26A2E9B0}"/>
              </a:ext>
            </a:extLst>
          </p:cNvPr>
          <p:cNvSpPr txBox="1">
            <a:spLocks/>
          </p:cNvSpPr>
          <p:nvPr/>
        </p:nvSpPr>
        <p:spPr>
          <a:xfrm>
            <a:off x="6550152" y="4221750"/>
            <a:ext cx="975360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Woody Allen</a:t>
            </a:r>
          </a:p>
        </p:txBody>
      </p:sp>
      <p:sp>
        <p:nvSpPr>
          <p:cNvPr id="19" name="Google Shape;79;p13">
            <a:extLst>
              <a:ext uri="{FF2B5EF4-FFF2-40B4-BE49-F238E27FC236}">
                <a16:creationId xmlns:a16="http://schemas.microsoft.com/office/drawing/2014/main" id="{4558F584-9D87-C940-A4F1-9646C5A58FB7}"/>
              </a:ext>
            </a:extLst>
          </p:cNvPr>
          <p:cNvSpPr txBox="1">
            <a:spLocks/>
          </p:cNvSpPr>
          <p:nvPr/>
        </p:nvSpPr>
        <p:spPr>
          <a:xfrm>
            <a:off x="7570381" y="422175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F04B8D5-5D31-3E40-8B86-B32CC30A413B}"/>
              </a:ext>
            </a:extLst>
          </p:cNvPr>
          <p:cNvGrpSpPr/>
          <p:nvPr/>
        </p:nvGrpSpPr>
        <p:grpSpPr>
          <a:xfrm>
            <a:off x="445813" y="2996165"/>
            <a:ext cx="8252375" cy="1305052"/>
            <a:chOff x="827617" y="3155660"/>
            <a:chExt cx="8252375" cy="130505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67A401B-3EED-B944-BD82-F262FA756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617" y="3155660"/>
              <a:ext cx="975783" cy="120871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8DB999E-FEF6-DA4A-BC60-704AF7709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2499" y="3155660"/>
              <a:ext cx="1373857" cy="101570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EA9C26-B3CC-9C44-9BF1-CA9762D2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5455" y="3155660"/>
              <a:ext cx="979903" cy="130505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AF48B7-9A02-7141-A46E-29E5991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44457" y="3155660"/>
              <a:ext cx="1209711" cy="130276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F50F88-6476-154E-96C3-84835016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83267" y="3155825"/>
              <a:ext cx="877824" cy="12879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38A654-BD48-EC4A-ADB4-B2971FAF2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90190" y="3155660"/>
              <a:ext cx="1002030" cy="12883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D7E37B-2C62-614E-B4DD-58D8D904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21320" y="3155660"/>
              <a:ext cx="1058672" cy="12752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446567" y="2897794"/>
            <a:ext cx="4744633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accent2"/>
                </a:solidFill>
              </a:rPr>
              <a:t>Source</a:t>
            </a:r>
            <a:endParaRPr sz="96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IMDB </a:t>
            </a:r>
            <a:br>
              <a:rPr lang="en" dirty="0"/>
            </a:br>
            <a:r>
              <a:rPr lang="en" sz="2000" dirty="0"/>
              <a:t>(Internet Movie Database</a:t>
            </a:r>
            <a:endParaRPr sz="2000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-60566"/>
            <a:ext cx="2628230" cy="261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• A </a:t>
            </a:r>
            <a:r>
              <a:rPr lang="en" sz="1600" b="1" i="1" dirty="0"/>
              <a:t>nested </a:t>
            </a:r>
            <a:r>
              <a:rPr lang="en" sz="1600" b="1" dirty="0"/>
              <a:t>web-scraping algorithm</a:t>
            </a:r>
            <a:r>
              <a:rPr lang="en" sz="1600" dirty="0"/>
              <a:t> was required, since IMDB lists all of a director’s films on one page, but includes cast members and other info on a separate page dedicated to each film</a:t>
            </a:r>
            <a:endParaRPr sz="1600"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FA9F028-9953-8C48-96BE-6A57DBAE1719}"/>
              </a:ext>
            </a:extLst>
          </p:cNvPr>
          <p:cNvSpPr txBox="1">
            <a:spLocks/>
          </p:cNvSpPr>
          <p:nvPr/>
        </p:nvSpPr>
        <p:spPr>
          <a:xfrm>
            <a:off x="6101099" y="2233412"/>
            <a:ext cx="2681393" cy="261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600" dirty="0"/>
              <a:t>• To improve on the </a:t>
            </a:r>
            <a:r>
              <a:rPr lang="en-US" sz="1600" b="1" i="1" dirty="0"/>
              <a:t>worldwide gross </a:t>
            </a:r>
            <a:r>
              <a:rPr lang="en-US" sz="1600" dirty="0"/>
              <a:t>box office returns data,  </a:t>
            </a:r>
            <a:r>
              <a:rPr lang="en-US" sz="1600" dirty="0">
                <a:hlinkClick r:id="rId3"/>
              </a:rPr>
              <a:t>www.the-numbers.com</a:t>
            </a:r>
            <a:r>
              <a:rPr lang="en-US" sz="1600" dirty="0"/>
              <a:t>, was also scraped and joined, but this data was ultimately </a:t>
            </a:r>
            <a:r>
              <a:rPr lang="en-US" sz="1600" b="1" dirty="0"/>
              <a:t>discarded</a:t>
            </a:r>
            <a:r>
              <a:rPr lang="en-US" sz="1600" dirty="0"/>
              <a:t> for being incomplete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04030C-6A53-5B48-9421-4207D60A8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0" y="322943"/>
            <a:ext cx="2171700" cy="92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EE8A4-93BE-7343-8BB7-8D2CBFF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309" y="1370861"/>
            <a:ext cx="6375400" cy="2997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68413E-BAF4-8A43-9BF4-93FEF340DE95}"/>
              </a:ext>
            </a:extLst>
          </p:cNvPr>
          <p:cNvSpPr/>
          <p:nvPr/>
        </p:nvSpPr>
        <p:spPr>
          <a:xfrm>
            <a:off x="2583712" y="1371600"/>
            <a:ext cx="5699051" cy="2998382"/>
          </a:xfrm>
          <a:prstGeom prst="rect">
            <a:avLst/>
          </a:prstGeom>
          <a:gradFill flip="none" rotWithShape="1">
            <a:gsLst>
              <a:gs pos="6000">
                <a:schemeClr val="bg1"/>
              </a:gs>
              <a:gs pos="45000">
                <a:schemeClr val="bg1">
                  <a:alpha val="69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CABDB8A8-97B8-AA4C-AC0A-A679DD71D60C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  <a:p>
            <a:pPr marL="76200" indent="0" algn="ctr">
              <a:buNone/>
            </a:pPr>
            <a:r>
              <a:rPr lang="en-US" sz="1400" dirty="0"/>
              <a:t>(scale from 1 to 10)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70AB4C-1875-694F-96FA-869A9F632202}"/>
              </a:ext>
            </a:extLst>
          </p:cNvPr>
          <p:cNvSpPr/>
          <p:nvPr/>
        </p:nvSpPr>
        <p:spPr>
          <a:xfrm>
            <a:off x="7028121" y="1307803"/>
            <a:ext cx="1275907" cy="1254642"/>
          </a:xfrm>
          <a:prstGeom prst="ellipse">
            <a:avLst/>
          </a:prstGeom>
          <a:noFill/>
          <a:ln w="1079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7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5" presetClass="emph" presetSubtype="0" repeatCount="300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  <p:bldP spid="3" grpId="0" animBg="1"/>
      <p:bldP spid="7" grpId="0"/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1116503" y="1806768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None/>
            </a:pPr>
            <a:r>
              <a:rPr lang="en-US" sz="1800" b="1" dirty="0"/>
              <a:t>continuous</a:t>
            </a:r>
            <a:endParaRPr lang="en-US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Year released</a:t>
            </a:r>
            <a:endParaRPr sz="18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  <a:endParaRPr sz="1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Budget</a:t>
            </a:r>
          </a:p>
          <a:p>
            <a:pPr marL="76200" indent="0">
              <a:buNone/>
            </a:pPr>
            <a:r>
              <a:rPr lang="en-US" sz="1800" b="1" dirty="0"/>
              <a:t>categorical</a:t>
            </a:r>
            <a:endParaRPr lang="en-US" sz="1800" dirty="0"/>
          </a:p>
          <a:p>
            <a:pPr lvl="0"/>
            <a:r>
              <a:rPr lang="en-US" sz="1800" dirty="0"/>
              <a:t>TV series vs. theatrical release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 lvl="0">
              <a:spcBef>
                <a:spcPts val="0"/>
              </a:spcBef>
            </a:pPr>
            <a:r>
              <a:rPr lang="en-US" sz="1800" dirty="0"/>
              <a:t>Cinematographer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Cast members</a:t>
            </a:r>
            <a:endParaRPr lang="en-US" sz="1400"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100;p16">
            <a:extLst>
              <a:ext uri="{FF2B5EF4-FFF2-40B4-BE49-F238E27FC236}">
                <a16:creationId xmlns:a16="http://schemas.microsoft.com/office/drawing/2014/main" id="{29C60C52-C76B-9E47-A28D-9AAEF17F404D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</p:txBody>
      </p:sp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41837E52-D094-C64D-B4C6-5E4FBB30D9A9}"/>
              </a:ext>
            </a:extLst>
          </p:cNvPr>
          <p:cNvSpPr txBox="1">
            <a:spLocks/>
          </p:cNvSpPr>
          <p:nvPr/>
        </p:nvSpPr>
        <p:spPr>
          <a:xfrm>
            <a:off x="691200" y="1104460"/>
            <a:ext cx="7761600" cy="9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Features examined</a:t>
            </a:r>
          </a:p>
        </p:txBody>
      </p:sp>
    </p:spTree>
    <p:extLst>
      <p:ext uri="{BB962C8B-B14F-4D97-AF65-F5344CB8AC3E}">
        <p14:creationId xmlns:p14="http://schemas.microsoft.com/office/powerpoint/2010/main" val="129129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uiExpand="1" build="p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0"/>
            <a:ext cx="9144000" cy="171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0" y="1713036"/>
            <a:ext cx="9144000" cy="171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479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9,000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6326372" y="801709"/>
            <a:ext cx="2131828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d</a:t>
            </a:r>
            <a:r>
              <a:rPr lang="en" sz="2400" dirty="0" err="1">
                <a:solidFill>
                  <a:srgbClr val="FFFFFF"/>
                </a:solidFill>
              </a:rPr>
              <a:t>ata</a:t>
            </a:r>
            <a:r>
              <a:rPr lang="en" sz="2400" dirty="0">
                <a:solidFill>
                  <a:srgbClr val="FFFFFF"/>
                </a:solidFill>
              </a:rPr>
              <a:t> points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6337004" y="5356894"/>
            <a:ext cx="2121195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4294967295"/>
          </p:nvPr>
        </p:nvSpPr>
        <p:spPr>
          <a:xfrm>
            <a:off x="685799" y="3371965"/>
            <a:ext cx="8458201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• </a:t>
            </a:r>
            <a:r>
              <a:rPr lang="en-US" sz="2000" spc="-20" dirty="0">
                <a:solidFill>
                  <a:srgbClr val="FFFFFF"/>
                </a:solidFill>
              </a:rPr>
              <a:t>Exclude a</a:t>
            </a:r>
            <a:r>
              <a:rPr lang="en" sz="2000" spc="-20" dirty="0" err="1">
                <a:solidFill>
                  <a:srgbClr val="FFFFFF"/>
                </a:solidFill>
              </a:rPr>
              <a:t>ctors</a:t>
            </a:r>
            <a:r>
              <a:rPr lang="en" sz="2000" spc="-20" dirty="0">
                <a:solidFill>
                  <a:srgbClr val="FFFFFF"/>
                </a:solidFill>
              </a:rPr>
              <a:t> appearing in &lt; 3 films &amp; one-off cinematographers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&lt; 60 minutes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with crucial missing data and obvious outliers</a:t>
            </a:r>
          </a:p>
          <a:p>
            <a:pPr marL="0" lv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• Exclude collinear features and those too often missing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08" name="Google Shape;208;p26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Cleaned and Filtered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subTitle" idx="4294967295"/>
          </p:nvPr>
        </p:nvSpPr>
        <p:spPr>
          <a:xfrm>
            <a:off x="685800" y="2665065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As </a:t>
            </a:r>
            <a:r>
              <a:rPr lang="en" sz="2400" dirty="0">
                <a:solidFill>
                  <a:srgbClr val="FFFFFF"/>
                </a:solidFill>
              </a:rPr>
              <a:t>follows: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52346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11" name="Google Shape;205;p26">
            <a:extLst>
              <a:ext uri="{FF2B5EF4-FFF2-40B4-BE49-F238E27FC236}">
                <a16:creationId xmlns:a16="http://schemas.microsoft.com/office/drawing/2014/main" id="{08077A95-0F7E-5643-8C0E-06071CDFEC58}"/>
              </a:ext>
            </a:extLst>
          </p:cNvPr>
          <p:cNvSpPr txBox="1">
            <a:spLocks/>
          </p:cNvSpPr>
          <p:nvPr/>
        </p:nvSpPr>
        <p:spPr>
          <a:xfrm>
            <a:off x="685800" y="400936"/>
            <a:ext cx="3503428" cy="172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800" dirty="0">
                <a:solidFill>
                  <a:srgbClr val="FFFFFF"/>
                </a:solidFill>
              </a:rPr>
              <a:t>7 directors</a:t>
            </a:r>
            <a:r>
              <a:rPr lang="en-US" sz="1400" dirty="0">
                <a:solidFill>
                  <a:srgbClr val="FFFFFF"/>
                </a:solidFill>
              </a:rPr>
              <a:t>    x   </a:t>
            </a:r>
            <a:r>
              <a:rPr lang="en-US" sz="1600" dirty="0">
                <a:solidFill>
                  <a:srgbClr val="FFFFFF"/>
                </a:solidFill>
              </a:rPr>
              <a:t>~50 films each </a:t>
            </a:r>
          </a:p>
          <a:p>
            <a:pPr marL="0" indent="0">
              <a:buFont typeface="Montserrat"/>
              <a:buNone/>
            </a:pPr>
            <a:r>
              <a:rPr lang="en-US" sz="1600" dirty="0">
                <a:solidFill>
                  <a:srgbClr val="FFFFFF"/>
                </a:solidFill>
              </a:rPr>
              <a:t>x 15 actors &amp; 10 other features</a:t>
            </a:r>
          </a:p>
        </p:txBody>
      </p:sp>
      <p:sp>
        <p:nvSpPr>
          <p:cNvPr id="12" name="Google Shape;205;p26">
            <a:extLst>
              <a:ext uri="{FF2B5EF4-FFF2-40B4-BE49-F238E27FC236}">
                <a16:creationId xmlns:a16="http://schemas.microsoft.com/office/drawing/2014/main" id="{6AF2AF60-A36B-F045-9856-3B7E51E79D61}"/>
              </a:ext>
            </a:extLst>
          </p:cNvPr>
          <p:cNvSpPr txBox="1">
            <a:spLocks/>
          </p:cNvSpPr>
          <p:nvPr/>
        </p:nvSpPr>
        <p:spPr>
          <a:xfrm>
            <a:off x="4380614" y="439922"/>
            <a:ext cx="2131828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dirty="0">
                <a:solidFill>
                  <a:srgbClr val="FFFFFF"/>
                </a:solidFill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build="p"/>
      <p:bldP spid="208" grpId="0"/>
      <p:bldP spid="20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4" y="935664"/>
            <a:ext cx="7442707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Heatmap sorted by correlation to the target variable</a:t>
            </a:r>
            <a:endParaRPr sz="1600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52667D-9437-5644-876F-9C1735CDB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14" y="1844338"/>
            <a:ext cx="2937153" cy="2937153"/>
          </a:xfrm>
          <a:prstGeom prst="rect">
            <a:avLst/>
          </a:prstGeom>
        </p:spPr>
      </p:pic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FF6CBEC2-0DB0-BD42-916A-53BC12243884}"/>
              </a:ext>
            </a:extLst>
          </p:cNvPr>
          <p:cNvSpPr txBox="1">
            <a:spLocks/>
          </p:cNvSpPr>
          <p:nvPr/>
        </p:nvSpPr>
        <p:spPr>
          <a:xfrm>
            <a:off x="1067213" y="4747826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Hitchcock</a:t>
            </a:r>
          </a:p>
        </p:txBody>
      </p:sp>
      <p:sp>
        <p:nvSpPr>
          <p:cNvPr id="13" name="Google Shape;79;p13">
            <a:extLst>
              <a:ext uri="{FF2B5EF4-FFF2-40B4-BE49-F238E27FC236}">
                <a16:creationId xmlns:a16="http://schemas.microsoft.com/office/drawing/2014/main" id="{8D80F39A-DA08-0F46-AD66-EE689D68752E}"/>
              </a:ext>
            </a:extLst>
          </p:cNvPr>
          <p:cNvSpPr txBox="1">
            <a:spLocks/>
          </p:cNvSpPr>
          <p:nvPr/>
        </p:nvSpPr>
        <p:spPr>
          <a:xfrm>
            <a:off x="14724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AC9106E6-400A-5940-B450-A37F5A9D8B04}"/>
              </a:ext>
            </a:extLst>
          </p:cNvPr>
          <p:cNvSpPr txBox="1">
            <a:spLocks/>
          </p:cNvSpPr>
          <p:nvPr/>
        </p:nvSpPr>
        <p:spPr>
          <a:xfrm>
            <a:off x="28440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30A66D-EF4E-0A49-8AA1-D61C5A381695}"/>
              </a:ext>
            </a:extLst>
          </p:cNvPr>
          <p:cNvSpPr txBox="1">
            <a:spLocks/>
          </p:cNvSpPr>
          <p:nvPr/>
        </p:nvSpPr>
        <p:spPr>
          <a:xfrm>
            <a:off x="4124227" y="514350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6D87E465-1E7B-AB45-899C-9A67BC06EB7D}"/>
              </a:ext>
            </a:extLst>
          </p:cNvPr>
          <p:cNvSpPr txBox="1">
            <a:spLocks/>
          </p:cNvSpPr>
          <p:nvPr/>
        </p:nvSpPr>
        <p:spPr>
          <a:xfrm>
            <a:off x="6960938" y="4747826"/>
            <a:ext cx="1350264" cy="470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Herzog</a:t>
            </a:r>
          </a:p>
        </p:txBody>
      </p:sp>
      <p:sp>
        <p:nvSpPr>
          <p:cNvPr id="17" name="Google Shape;79;p13">
            <a:extLst>
              <a:ext uri="{FF2B5EF4-FFF2-40B4-BE49-F238E27FC236}">
                <a16:creationId xmlns:a16="http://schemas.microsoft.com/office/drawing/2014/main" id="{5E06F445-3FFD-EB48-974D-A80F6E449E87}"/>
              </a:ext>
            </a:extLst>
          </p:cNvPr>
          <p:cNvSpPr txBox="1">
            <a:spLocks/>
          </p:cNvSpPr>
          <p:nvPr/>
        </p:nvSpPr>
        <p:spPr>
          <a:xfrm>
            <a:off x="4342792" y="4747826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Allen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B1E5C735-D049-6E41-8970-059206B3CCDD}"/>
              </a:ext>
            </a:extLst>
          </p:cNvPr>
          <p:cNvSpPr txBox="1">
            <a:spLocks/>
          </p:cNvSpPr>
          <p:nvPr/>
        </p:nvSpPr>
        <p:spPr>
          <a:xfrm>
            <a:off x="7485320" y="514350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57C7264-3BC1-9F42-AB43-5810355B8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799" y="1854970"/>
            <a:ext cx="2910756" cy="2910756"/>
          </a:xfrm>
          <a:prstGeom prst="rect">
            <a:avLst/>
          </a:prstGeom>
        </p:spPr>
      </p:pic>
      <p:sp>
        <p:nvSpPr>
          <p:cNvPr id="20" name="Google Shape;79;p13">
            <a:extLst>
              <a:ext uri="{FF2B5EF4-FFF2-40B4-BE49-F238E27FC236}">
                <a16:creationId xmlns:a16="http://schemas.microsoft.com/office/drawing/2014/main" id="{A22B2C1E-876D-2047-A6C4-165B515F9CA9}"/>
              </a:ext>
            </a:extLst>
          </p:cNvPr>
          <p:cNvSpPr txBox="1">
            <a:spLocks/>
          </p:cNvSpPr>
          <p:nvPr/>
        </p:nvSpPr>
        <p:spPr>
          <a:xfrm>
            <a:off x="3008269" y="1929363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5C912633-804F-EA41-8CD1-5B0420723A59}"/>
              </a:ext>
            </a:extLst>
          </p:cNvPr>
          <p:cNvSpPr txBox="1">
            <a:spLocks/>
          </p:cNvSpPr>
          <p:nvPr/>
        </p:nvSpPr>
        <p:spPr>
          <a:xfrm>
            <a:off x="5997458" y="1916111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CD8E141C-3766-8040-A4CE-3A239BA40A3F}"/>
              </a:ext>
            </a:extLst>
          </p:cNvPr>
          <p:cNvSpPr txBox="1">
            <a:spLocks/>
          </p:cNvSpPr>
          <p:nvPr/>
        </p:nvSpPr>
        <p:spPr>
          <a:xfrm rot="19048690">
            <a:off x="5386513" y="1588757"/>
            <a:ext cx="419895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year</a:t>
            </a:r>
          </a:p>
        </p:txBody>
      </p:sp>
      <p:sp>
        <p:nvSpPr>
          <p:cNvPr id="23" name="Google Shape;79;p13">
            <a:extLst>
              <a:ext uri="{FF2B5EF4-FFF2-40B4-BE49-F238E27FC236}">
                <a16:creationId xmlns:a16="http://schemas.microsoft.com/office/drawing/2014/main" id="{8CF1054A-CBCA-4D4F-B04A-F6ECE4B3CB7A}"/>
              </a:ext>
            </a:extLst>
          </p:cNvPr>
          <p:cNvSpPr txBox="1">
            <a:spLocks/>
          </p:cNvSpPr>
          <p:nvPr/>
        </p:nvSpPr>
        <p:spPr>
          <a:xfrm rot="19048690">
            <a:off x="8347931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F360A-716F-5546-8D6D-D9BEC8B5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851" y="1852286"/>
            <a:ext cx="2850378" cy="2850378"/>
          </a:xfrm>
          <a:prstGeom prst="rect">
            <a:avLst/>
          </a:prstGeom>
        </p:spPr>
      </p:pic>
      <p:sp>
        <p:nvSpPr>
          <p:cNvPr id="26" name="Google Shape;79;p13">
            <a:extLst>
              <a:ext uri="{FF2B5EF4-FFF2-40B4-BE49-F238E27FC236}">
                <a16:creationId xmlns:a16="http://schemas.microsoft.com/office/drawing/2014/main" id="{859A7841-7C38-C14F-A778-DF341BBE0A9D}"/>
              </a:ext>
            </a:extLst>
          </p:cNvPr>
          <p:cNvSpPr txBox="1">
            <a:spLocks/>
          </p:cNvSpPr>
          <p:nvPr/>
        </p:nvSpPr>
        <p:spPr>
          <a:xfrm rot="19048690">
            <a:off x="4972489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B8A8F4"/>
                </a:solidFill>
              </a:rPr>
              <a:t>budget</a:t>
            </a:r>
          </a:p>
        </p:txBody>
      </p:sp>
      <p:sp>
        <p:nvSpPr>
          <p:cNvPr id="28" name="Google Shape;79;p13">
            <a:extLst>
              <a:ext uri="{FF2B5EF4-FFF2-40B4-BE49-F238E27FC236}">
                <a16:creationId xmlns:a16="http://schemas.microsoft.com/office/drawing/2014/main" id="{E9AB286E-18E8-8D49-A65C-CBE7ECCCE001}"/>
              </a:ext>
            </a:extLst>
          </p:cNvPr>
          <p:cNvSpPr txBox="1">
            <a:spLocks/>
          </p:cNvSpPr>
          <p:nvPr/>
        </p:nvSpPr>
        <p:spPr>
          <a:xfrm rot="19048690">
            <a:off x="1337451" y="1556934"/>
            <a:ext cx="547094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FF0000"/>
                </a:solidFill>
              </a:rPr>
              <a:t>year</a:t>
            </a:r>
          </a:p>
        </p:txBody>
      </p:sp>
      <p:sp>
        <p:nvSpPr>
          <p:cNvPr id="31" name="Google Shape;79;p13">
            <a:extLst>
              <a:ext uri="{FF2B5EF4-FFF2-40B4-BE49-F238E27FC236}">
                <a16:creationId xmlns:a16="http://schemas.microsoft.com/office/drawing/2014/main" id="{10E68D52-FB18-CB42-8E80-6B18ABE6BDEA}"/>
              </a:ext>
            </a:extLst>
          </p:cNvPr>
          <p:cNvSpPr txBox="1">
            <a:spLocks/>
          </p:cNvSpPr>
          <p:nvPr/>
        </p:nvSpPr>
        <p:spPr>
          <a:xfrm rot="19048690">
            <a:off x="4061298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  <p:sp>
        <p:nvSpPr>
          <p:cNvPr id="32" name="Google Shape;79;p13">
            <a:extLst>
              <a:ext uri="{FF2B5EF4-FFF2-40B4-BE49-F238E27FC236}">
                <a16:creationId xmlns:a16="http://schemas.microsoft.com/office/drawing/2014/main" id="{B59E2BCA-4B12-254B-A05A-EE89D413932E}"/>
              </a:ext>
            </a:extLst>
          </p:cNvPr>
          <p:cNvSpPr txBox="1">
            <a:spLocks/>
          </p:cNvSpPr>
          <p:nvPr/>
        </p:nvSpPr>
        <p:spPr>
          <a:xfrm rot="19048690">
            <a:off x="2338828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sp>
        <p:nvSpPr>
          <p:cNvPr id="33" name="Google Shape;79;p13">
            <a:extLst>
              <a:ext uri="{FF2B5EF4-FFF2-40B4-BE49-F238E27FC236}">
                <a16:creationId xmlns:a16="http://schemas.microsoft.com/office/drawing/2014/main" id="{D54FEE8D-3C6A-7B44-8A3A-91A643777A26}"/>
              </a:ext>
            </a:extLst>
          </p:cNvPr>
          <p:cNvSpPr txBox="1">
            <a:spLocks/>
          </p:cNvSpPr>
          <p:nvPr/>
        </p:nvSpPr>
        <p:spPr>
          <a:xfrm>
            <a:off x="174566" y="1929363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35" name="Google Shape;79;p13">
            <a:extLst>
              <a:ext uri="{FF2B5EF4-FFF2-40B4-BE49-F238E27FC236}">
                <a16:creationId xmlns:a16="http://schemas.microsoft.com/office/drawing/2014/main" id="{013059AA-91C6-D84D-B54C-876C59BD2CBB}"/>
              </a:ext>
            </a:extLst>
          </p:cNvPr>
          <p:cNvSpPr txBox="1">
            <a:spLocks/>
          </p:cNvSpPr>
          <p:nvPr/>
        </p:nvSpPr>
        <p:spPr>
          <a:xfrm rot="19048690">
            <a:off x="7214965" y="1570963"/>
            <a:ext cx="664352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1000" dirty="0">
                <a:solidFill>
                  <a:srgbClr val="FF0000"/>
                </a:solidFill>
              </a:rPr>
              <a:t>duration</a:t>
            </a:r>
          </a:p>
        </p:txBody>
      </p:sp>
      <p:sp>
        <p:nvSpPr>
          <p:cNvPr id="36" name="Google Shape;79;p13">
            <a:extLst>
              <a:ext uri="{FF2B5EF4-FFF2-40B4-BE49-F238E27FC236}">
                <a16:creationId xmlns:a16="http://schemas.microsoft.com/office/drawing/2014/main" id="{E70F2197-2875-A24A-9ABA-0788DEFEE7E4}"/>
              </a:ext>
            </a:extLst>
          </p:cNvPr>
          <p:cNvSpPr txBox="1">
            <a:spLocks/>
          </p:cNvSpPr>
          <p:nvPr/>
        </p:nvSpPr>
        <p:spPr>
          <a:xfrm rot="19048690">
            <a:off x="7425553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8589"/>
                </a:solidFill>
              </a:rPr>
              <a:t>rating count</a:t>
            </a:r>
          </a:p>
        </p:txBody>
      </p:sp>
      <p:sp>
        <p:nvSpPr>
          <p:cNvPr id="37" name="Google Shape;79;p13">
            <a:extLst>
              <a:ext uri="{FF2B5EF4-FFF2-40B4-BE49-F238E27FC236}">
                <a16:creationId xmlns:a16="http://schemas.microsoft.com/office/drawing/2014/main" id="{8D4F842E-71AC-5843-BF16-4A9C1E4F29E8}"/>
              </a:ext>
            </a:extLst>
          </p:cNvPr>
          <p:cNvSpPr txBox="1">
            <a:spLocks/>
          </p:cNvSpPr>
          <p:nvPr/>
        </p:nvSpPr>
        <p:spPr>
          <a:xfrm rot="19048690">
            <a:off x="1073241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5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 animBg="1"/>
      <p:bldP spid="21" grpId="0" animBg="1"/>
      <p:bldP spid="22" grpId="0"/>
      <p:bldP spid="22" grpId="1"/>
      <p:bldP spid="23" grpId="0"/>
      <p:bldP spid="26" grpId="0"/>
      <p:bldP spid="28" grpId="0"/>
      <p:bldP spid="28" grpId="1"/>
      <p:bldP spid="31" grpId="0"/>
      <p:bldP spid="32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85" name="Google Shape;138;p20">
            <a:extLst>
              <a:ext uri="{FF2B5EF4-FFF2-40B4-BE49-F238E27FC236}">
                <a16:creationId xmlns:a16="http://schemas.microsoft.com/office/drawing/2014/main" id="{58D71EF5-C3B0-7646-9EFE-5319C5772CB0}"/>
              </a:ext>
            </a:extLst>
          </p:cNvPr>
          <p:cNvSpPr txBox="1">
            <a:spLocks/>
          </p:cNvSpPr>
          <p:nvPr/>
        </p:nvSpPr>
        <p:spPr>
          <a:xfrm>
            <a:off x="4963888" y="680748"/>
            <a:ext cx="4062126" cy="64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Multicollinearity as expected between features and proxies for them, such as </a:t>
            </a:r>
            <a:r>
              <a:rPr lang="en-US" sz="1200" i="1" dirty="0"/>
              <a:t>rating</a:t>
            </a:r>
            <a:r>
              <a:rPr lang="en-US" sz="1200" dirty="0"/>
              <a:t> and </a:t>
            </a:r>
            <a:r>
              <a:rPr lang="en-US" sz="1200" i="1" dirty="0" err="1"/>
              <a:t>metacritic</a:t>
            </a:r>
            <a:r>
              <a:rPr lang="en-US" sz="1200" i="1" dirty="0"/>
              <a:t> score, </a:t>
            </a:r>
            <a:r>
              <a:rPr lang="en-US" sz="1200" dirty="0"/>
              <a:t>and </a:t>
            </a:r>
            <a:r>
              <a:rPr lang="en-US" sz="1200" i="1" dirty="0"/>
              <a:t>runtime</a:t>
            </a:r>
            <a:r>
              <a:rPr lang="en-US" sz="1200" dirty="0"/>
              <a:t> and </a:t>
            </a:r>
            <a:r>
              <a:rPr lang="en-US" sz="1200" i="1" dirty="0"/>
              <a:t>duration</a:t>
            </a:r>
          </a:p>
        </p:txBody>
      </p:sp>
    </p:spTree>
    <p:extLst>
      <p:ext uri="{BB962C8B-B14F-4D97-AF65-F5344CB8AC3E}">
        <p14:creationId xmlns:p14="http://schemas.microsoft.com/office/powerpoint/2010/main" val="31315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6" grpId="0" animBg="1"/>
      <p:bldP spid="73" grpId="0" animBg="1"/>
      <p:bldP spid="74" grpId="0" animBg="1"/>
      <p:bldP spid="75" grpId="0" animBg="1"/>
      <p:bldP spid="77" grpId="0"/>
      <p:bldP spid="78" grpId="0"/>
      <p:bldP spid="79" grpId="0" animBg="1"/>
      <p:bldP spid="80" grpId="0" animBg="1"/>
      <p:bldP spid="81" grpId="0" animBg="1"/>
      <p:bldP spid="83" grpId="0" animBg="1"/>
      <p:bldP spid="84" grpId="0" animBg="1"/>
      <p:bldP spid="85" grpId="0"/>
    </p:bldLst>
  </p:timing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454F5B"/>
      </a:dk1>
      <a:lt1>
        <a:srgbClr val="FFFFFF"/>
      </a:lt1>
      <a:dk2>
        <a:srgbClr val="89929B"/>
      </a:dk2>
      <a:lt2>
        <a:srgbClr val="EFF1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4147</TotalTime>
  <Words>1586</Words>
  <Application>Microsoft Macintosh PowerPoint</Application>
  <PresentationFormat>On-screen Show (16:9)</PresentationFormat>
  <Paragraphs>380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Montserrat</vt:lpstr>
      <vt:lpstr>Times</vt:lpstr>
      <vt:lpstr>Arial</vt:lpstr>
      <vt:lpstr>Desdemona template</vt:lpstr>
      <vt:lpstr>Predicting film-director ratings</vt:lpstr>
      <vt:lpstr>Questions investigated</vt:lpstr>
      <vt:lpstr>Who?</vt:lpstr>
      <vt:lpstr>Source IMDB  (Internet Movie Database</vt:lpstr>
      <vt:lpstr>Target variable</vt:lpstr>
      <vt:lpstr>Target variable</vt:lpstr>
      <vt:lpstr>9,000</vt:lpstr>
      <vt:lpstr>Patterns in the data</vt:lpstr>
      <vt:lpstr>Patterns in the data</vt:lpstr>
      <vt:lpstr>To predict ratings:</vt:lpstr>
      <vt:lpstr>PowerPoint Presentation</vt:lpstr>
      <vt:lpstr>Linear regression models</vt:lpstr>
      <vt:lpstr>Linear regression models</vt:lpstr>
      <vt:lpstr>Linear regression models</vt:lpstr>
      <vt:lpstr>How Hitchcock’s ratings rise</vt:lpstr>
      <vt:lpstr>Linear regression models</vt:lpstr>
      <vt:lpstr>Linear regression models</vt:lpstr>
      <vt:lpstr>Opposite trends</vt:lpstr>
      <vt:lpstr>Linear regression models</vt:lpstr>
      <vt:lpstr>Caveat:  </vt:lpstr>
      <vt:lpstr>Linear regression models</vt:lpstr>
      <vt:lpstr>Linear regression models</vt:lpstr>
      <vt:lpstr>Further investigations</vt:lpstr>
      <vt:lpstr>Further investigations</vt:lpstr>
      <vt:lpstr>PowerPoint Presentation</vt:lpstr>
      <vt:lpstr>Further investigations</vt:lpstr>
      <vt:lpstr>Feature engineering</vt:lpstr>
      <vt:lpstr>Predicting film-director ratings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film-director ratings</dc:title>
  <cp:lastModifiedBy>Joshua Mailman</cp:lastModifiedBy>
  <cp:revision>209</cp:revision>
  <cp:lastPrinted>2021-01-26T07:02:17Z</cp:lastPrinted>
  <dcterms:modified xsi:type="dcterms:W3CDTF">2021-01-26T07:03:33Z</dcterms:modified>
</cp:coreProperties>
</file>